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80" r:id="rId3"/>
    <p:sldId id="321" r:id="rId4"/>
    <p:sldId id="386" r:id="rId5"/>
    <p:sldId id="329" r:id="rId6"/>
    <p:sldId id="323" r:id="rId7"/>
    <p:sldId id="322" r:id="rId8"/>
    <p:sldId id="317" r:id="rId9"/>
    <p:sldId id="330" r:id="rId10"/>
    <p:sldId id="358" r:id="rId11"/>
    <p:sldId id="398" r:id="rId12"/>
    <p:sldId id="354" r:id="rId13"/>
    <p:sldId id="355" r:id="rId14"/>
    <p:sldId id="359" r:id="rId15"/>
    <p:sldId id="411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379" r:id="rId24"/>
    <p:sldId id="387" r:id="rId25"/>
    <p:sldId id="388" r:id="rId26"/>
    <p:sldId id="399" r:id="rId27"/>
    <p:sldId id="400" r:id="rId28"/>
    <p:sldId id="401" r:id="rId29"/>
    <p:sldId id="402" r:id="rId30"/>
    <p:sldId id="403" r:id="rId31"/>
    <p:sldId id="395" r:id="rId32"/>
    <p:sldId id="390" r:id="rId33"/>
    <p:sldId id="391" r:id="rId34"/>
    <p:sldId id="392" r:id="rId35"/>
    <p:sldId id="397" r:id="rId36"/>
    <p:sldId id="382" r:id="rId37"/>
    <p:sldId id="384" r:id="rId38"/>
    <p:sldId id="393" r:id="rId39"/>
    <p:sldId id="383" r:id="rId40"/>
    <p:sldId id="385" r:id="rId41"/>
    <p:sldId id="360" r:id="rId42"/>
    <p:sldId id="261" r:id="rId43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88158" autoAdjust="0"/>
  </p:normalViewPr>
  <p:slideViewPr>
    <p:cSldViewPr snapToGrid="0">
      <p:cViewPr varScale="1">
        <p:scale>
          <a:sx n="80" d="100"/>
          <a:sy n="80" d="100"/>
        </p:scale>
        <p:origin x="12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c:style val="2"/>
  <c:chart>
    <c:title>
      <c:tx>
        <c:rich>
          <a:bodyPr rot="0"/>
          <a:lstStyle/>
          <a:p>
            <a:pPr>
              <a:defRPr sz="2800" b="1" strike="noStrike" spc="49">
                <a:solidFill>
                  <a:srgbClr val="595959"/>
                </a:solidFill>
                <a:latin typeface="Calibri"/>
              </a:defRPr>
            </a:pPr>
            <a:r>
              <a:rPr lang="fr-FR" sz="2800" b="1" strike="noStrike" spc="49">
                <a:solidFill>
                  <a:srgbClr val="595959"/>
                </a:solidFill>
                <a:latin typeface="Calibri"/>
              </a:rPr>
              <a:t>GA TOTAL - restaurant sur place</a:t>
            </a:r>
          </a:p>
        </c:rich>
      </c:tx>
      <c:layout>
        <c:manualLayout>
          <c:xMode val="edge"/>
          <c:yMode val="edge"/>
          <c:x val="0.24454906107511398"/>
          <c:y val="0.10846673825995023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977153848749695E-2"/>
          <c:y val="0.13522625112376399"/>
          <c:w val="0.91313738062295402"/>
          <c:h val="0.751273599041054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GA TOTAL - cuisine sur place</c:v>
                </c:pt>
              </c:strCache>
            </c:strRef>
          </c:tx>
          <c:spPr>
            <a:solidFill>
              <a:srgbClr val="D2CDA8">
                <a:alpha val="70000"/>
              </a:srgb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faible 0 à 30 </c:v>
                </c:pt>
                <c:pt idx="1">
                  <c:v>modéré 30 à 60</c:v>
                </c:pt>
                <c:pt idx="2">
                  <c:v>moyen 60 à 90</c:v>
                </c:pt>
                <c:pt idx="3">
                  <c:v>fort plus de 90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E2-441A-9CB8-45C79AB27413}"/>
            </c:ext>
          </c:extLst>
        </c:ser>
        <c:ser>
          <c:idx val="1"/>
          <c:order val="1"/>
          <c:spPr>
            <a:solidFill>
              <a:srgbClr val="ACA671">
                <a:alpha val="70000"/>
              </a:srgb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faible 0 à 30 </c:v>
                </c:pt>
                <c:pt idx="1">
                  <c:v>modéré 30 à 60</c:v>
                </c:pt>
                <c:pt idx="2">
                  <c:v>moyen 60 à 90</c:v>
                </c:pt>
                <c:pt idx="3">
                  <c:v>fort plus de 90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E2-441A-9CB8-45C79AB27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686904"/>
        <c:axId val="69806690"/>
      </c:barChart>
      <c:catAx>
        <c:axId val="84686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sz="1800" b="0" strike="noStrike" spc="-1">
                <a:solidFill>
                  <a:srgbClr val="595959"/>
                </a:solidFill>
                <a:latin typeface="Calibri"/>
              </a:defRPr>
            </a:pPr>
            <a:endParaRPr lang="fr-FR"/>
          </a:p>
        </c:txPr>
        <c:crossAx val="69806690"/>
        <c:crosses val="autoZero"/>
        <c:auto val="1"/>
        <c:lblAlgn val="ctr"/>
        <c:lblOffset val="100"/>
        <c:noMultiLvlLbl val="1"/>
      </c:catAx>
      <c:valAx>
        <c:axId val="69806690"/>
        <c:scaling>
          <c:orientation val="minMax"/>
        </c:scaling>
        <c:delete val="0"/>
        <c:axPos val="l"/>
        <c:majorGridlines>
          <c:spPr>
            <a:ln w="9360">
              <a:solidFill>
                <a:srgbClr val="F2F2F2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2000" b="0" strike="noStrike" spc="-1">
                    <a:solidFill>
                      <a:srgbClr val="595959"/>
                    </a:solidFill>
                    <a:latin typeface="Calibri"/>
                  </a:defRPr>
                </a:pPr>
                <a:r>
                  <a:rPr lang="fr-FR" sz="2000" b="0" strike="noStrike" spc="-1">
                    <a:solidFill>
                      <a:srgbClr val="595959"/>
                    </a:solidFill>
                    <a:latin typeface="Calibri"/>
                  </a:rPr>
                  <a:t>GA g/pers/repas </a:t>
                </a:r>
              </a:p>
            </c:rich>
          </c:tx>
          <c:layout/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</a:defRPr>
            </a:pPr>
            <a:endParaRPr lang="fr-FR"/>
          </a:p>
        </c:txPr>
        <c:crossAx val="8468690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1"/>
  </c:chart>
  <c:spPr>
    <a:noFill/>
    <a:ln w="93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c:style val="2"/>
  <c:chart>
    <c:title>
      <c:tx>
        <c:rich>
          <a:bodyPr rot="0"/>
          <a:lstStyle/>
          <a:p>
            <a:pPr>
              <a:defRPr sz="3200" b="1" strike="noStrike" spc="49">
                <a:solidFill>
                  <a:srgbClr val="595959"/>
                </a:solidFill>
                <a:latin typeface="Calibri"/>
              </a:defRPr>
            </a:pPr>
            <a:r>
              <a:rPr lang="fr-FR" sz="3200" b="1" strike="noStrike" spc="49">
                <a:solidFill>
                  <a:srgbClr val="595959"/>
                </a:solidFill>
                <a:latin typeface="Calibri"/>
              </a:rPr>
              <a:t>GA TOTAL - restaurant  satellite</a:t>
            </a:r>
          </a:p>
        </c:rich>
      </c:tx>
      <c:layout>
        <c:manualLayout>
          <c:xMode val="edge"/>
          <c:yMode val="edge"/>
          <c:x val="0.2410629714585687"/>
          <c:y val="6.5663616152215498E-2"/>
        </c:manualLayout>
      </c:layout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GA TOTAL - restaurant  satellite</c:v>
                </c:pt>
              </c:strCache>
            </c:strRef>
          </c:tx>
          <c:spPr>
            <a:solidFill>
              <a:srgbClr val="D2CDA8">
                <a:alpha val="70000"/>
              </a:srgb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faible 0 à 40 </c:v>
                </c:pt>
                <c:pt idx="1">
                  <c:v>modéré 40 à 80</c:v>
                </c:pt>
                <c:pt idx="2">
                  <c:v>moyen 80 à 120</c:v>
                </c:pt>
                <c:pt idx="3">
                  <c:v>fort plus de 120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0</c:v>
                </c:pt>
                <c:pt idx="1">
                  <c:v>40</c:v>
                </c:pt>
                <c:pt idx="2">
                  <c:v>80</c:v>
                </c:pt>
                <c:pt idx="3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0F-4AE7-8639-C9A933C19F8B}"/>
            </c:ext>
          </c:extLst>
        </c:ser>
        <c:ser>
          <c:idx val="1"/>
          <c:order val="1"/>
          <c:spPr>
            <a:solidFill>
              <a:srgbClr val="ACA671">
                <a:alpha val="70000"/>
              </a:srgb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faible 0 à 40 </c:v>
                </c:pt>
                <c:pt idx="1">
                  <c:v>modéré 40 à 80</c:v>
                </c:pt>
                <c:pt idx="2">
                  <c:v>moyen 80 à 120</c:v>
                </c:pt>
                <c:pt idx="3">
                  <c:v>fort plus de 120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0F-4AE7-8639-C9A933C19F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9123912"/>
        <c:axId val="37688642"/>
      </c:barChart>
      <c:catAx>
        <c:axId val="89123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sz="2000" b="0" strike="noStrike" spc="-1">
                <a:solidFill>
                  <a:srgbClr val="595959"/>
                </a:solidFill>
                <a:latin typeface="Calibri"/>
              </a:defRPr>
            </a:pPr>
            <a:endParaRPr lang="fr-FR"/>
          </a:p>
        </c:txPr>
        <c:crossAx val="37688642"/>
        <c:crosses val="autoZero"/>
        <c:auto val="1"/>
        <c:lblAlgn val="ctr"/>
        <c:lblOffset val="100"/>
        <c:noMultiLvlLbl val="1"/>
      </c:catAx>
      <c:valAx>
        <c:axId val="37688642"/>
        <c:scaling>
          <c:orientation val="minMax"/>
        </c:scaling>
        <c:delete val="0"/>
        <c:axPos val="l"/>
        <c:majorGridlines>
          <c:spPr>
            <a:ln w="9360">
              <a:solidFill>
                <a:srgbClr val="F2F2F2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2400" b="0" strike="noStrike" spc="-1">
                    <a:solidFill>
                      <a:srgbClr val="595959"/>
                    </a:solidFill>
                    <a:latin typeface="Calibri"/>
                  </a:defRPr>
                </a:pPr>
                <a:r>
                  <a:rPr lang="fr-FR" sz="2400" b="0" strike="noStrike" spc="-1">
                    <a:solidFill>
                      <a:srgbClr val="595959"/>
                    </a:solidFill>
                    <a:latin typeface="Calibri"/>
                  </a:rPr>
                  <a:t>GA g/pers/repas </a:t>
                </a:r>
              </a:p>
            </c:rich>
          </c:tx>
          <c:layout/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</a:defRPr>
            </a:pPr>
            <a:endParaRPr lang="fr-FR"/>
          </a:p>
        </c:txPr>
        <c:crossAx val="8912391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1"/>
  </c:chart>
  <c:spPr>
    <a:noFill/>
    <a:ln w="9360">
      <a:noFill/>
    </a:ln>
  </c:spPr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4301543" cy="341064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800" y="4"/>
            <a:ext cx="4301543" cy="341064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97E3CD8B-4116-4B05-900C-28641F2CFC9E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4" y="6456614"/>
            <a:ext cx="4301543" cy="341063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800" y="6456614"/>
            <a:ext cx="4301543" cy="341063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18BA81CD-9297-4E3E-9C86-ED1F95B6A4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820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1011" cy="34145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436" y="0"/>
            <a:ext cx="4302607" cy="34145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60801247-F494-4A88-8EE8-9F60458D5A38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665" y="3271385"/>
            <a:ext cx="7941310" cy="2676584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4" y="6456221"/>
            <a:ext cx="4301011" cy="34145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436" y="6456221"/>
            <a:ext cx="4302607" cy="34145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3D75DBAD-B4B7-489C-A473-F49A052C9C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0994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Animation</a:t>
            </a:r>
            <a:r>
              <a:rPr lang="fr-FR" baseline="0" dirty="0" smtClean="0"/>
              <a:t> participative : cibler les causes observer dans chaque site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86FE3-5D24-49E9-B5AE-7ED8B9C6F21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648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DBAD-B4B7-489C-A473-F49A052C9C4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875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</p:spPr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</p:txBody>
      </p:sp>
      <p:sp>
        <p:nvSpPr>
          <p:cNvPr id="441" name="TextShape 3"/>
          <p:cNvSpPr txBox="1"/>
          <p:nvPr/>
        </p:nvSpPr>
        <p:spPr>
          <a:xfrm>
            <a:off x="5622480" y="6456240"/>
            <a:ext cx="4302360" cy="340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60C0473-E2F5-4CCC-8844-DD2FB5BCB1CE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fr-F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0128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</p:spPr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</p:txBody>
      </p:sp>
      <p:sp>
        <p:nvSpPr>
          <p:cNvPr id="444" name="TextShape 3"/>
          <p:cNvSpPr txBox="1"/>
          <p:nvPr/>
        </p:nvSpPr>
        <p:spPr>
          <a:xfrm>
            <a:off x="5622480" y="6456240"/>
            <a:ext cx="4302360" cy="340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01AA896-7A2F-40C9-B26F-87FCC2013E4B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fr-F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8711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DBAD-B4B7-489C-A473-F49A052C9C4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014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20" y="851040"/>
            <a:ext cx="4074840" cy="2292120"/>
          </a:xfrm>
          <a:prstGeom prst="rect">
            <a:avLst/>
          </a:prstGeom>
        </p:spPr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fr-FR" sz="2000" b="0" strike="noStrike" spc="-1">
                <a:latin typeface="Arial"/>
              </a:rPr>
              <a:t>Souplesse indication menus  :</a:t>
            </a:r>
          </a:p>
          <a:p>
            <a:pPr marL="1657440" lvl="3" indent="-28548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StarSymbol"/>
              <a:buChar char="-"/>
            </a:pPr>
            <a:r>
              <a:rPr lang="fr-FR" sz="2000" b="0" i="1" strike="noStrike" spc="-1">
                <a:latin typeface="Arial"/>
              </a:rPr>
              <a:t>Fruits de saison, Poêlée de légumes, plateau de fromage …..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447" name="TextShape 3"/>
          <p:cNvSpPr txBox="1"/>
          <p:nvPr/>
        </p:nvSpPr>
        <p:spPr>
          <a:xfrm>
            <a:off x="5622480" y="6456240"/>
            <a:ext cx="4302360" cy="340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A786FC8-3D91-4DD3-91EF-150102CCEC83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32</a:t>
            </a:fld>
            <a:endParaRPr lang="fr-F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4597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20" y="851040"/>
            <a:ext cx="4074840" cy="2292120"/>
          </a:xfrm>
          <a:prstGeom prst="rect">
            <a:avLst/>
          </a:prstGeom>
        </p:spPr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fr-FR" sz="2000" b="0" strike="noStrike" spc="-1">
                <a:latin typeface="Arial"/>
              </a:rPr>
              <a:t>http://www.casuffitlegachis.fr/particuliers/je-relaie-la-campagne/spots-tv</a:t>
            </a:r>
          </a:p>
        </p:txBody>
      </p:sp>
      <p:sp>
        <p:nvSpPr>
          <p:cNvPr id="450" name="TextShape 3"/>
          <p:cNvSpPr txBox="1"/>
          <p:nvPr/>
        </p:nvSpPr>
        <p:spPr>
          <a:xfrm>
            <a:off x="5622480" y="6456240"/>
            <a:ext cx="4302360" cy="340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5940C94-12BD-4D81-B692-A146D353EDD0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34</a:t>
            </a:fld>
            <a:endParaRPr lang="fr-F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836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85A1-7AF8-48AD-96F1-AA69C11FB864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BBA-D8D2-4611-9F06-2EE262D5D1A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922199" y="1749666"/>
            <a:ext cx="9696119" cy="4176166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13146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hyperlink" Target="https://www.youtube.com/watch?v=zrTZpds4zlw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../../../AA%20Gaspillage%20Alimentaire/E-%20Outils%20et%20rapports/sensibilisation/03_gaspillage%20GRAND%20PUBLIC%20LES%20GESTES%20_SD.mp4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s://vimeo.com/showcase/3529245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mailto:nathalie.villermet@crepan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.jp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Formation gaspillage alimentaire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mtClean="0"/>
              <a:t>2020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397" y="125413"/>
            <a:ext cx="2733927" cy="2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Retour sur vos résultats : 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6559" y="2044617"/>
            <a:ext cx="8679207" cy="362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Valoriser vos résultats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849" y="1882357"/>
            <a:ext cx="902723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2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787320" y="1079640"/>
            <a:ext cx="8965800" cy="311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2"/>
          <p:cNvSpPr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85000"/>
              </a:lnSpc>
            </a:pPr>
            <a:r>
              <a:rPr lang="fr-FR" sz="4800" b="0" strike="noStrike" spc="-52" dirty="0" smtClean="0">
                <a:solidFill>
                  <a:srgbClr val="404040"/>
                </a:solidFill>
                <a:latin typeface="Calibri Light"/>
              </a:rPr>
              <a:t>Se positionner par rapport à sa production de GA </a:t>
            </a:r>
            <a:endParaRPr lang="fr-FR" sz="4800" b="0" strike="noStrike" spc="-1" dirty="0">
              <a:latin typeface="Arial"/>
            </a:endParaRPr>
          </a:p>
        </p:txBody>
      </p:sp>
      <p:graphicFrame>
        <p:nvGraphicFramePr>
          <p:cNvPr id="356" name="Espace réservé du contenu 6"/>
          <p:cNvGraphicFramePr/>
          <p:nvPr>
            <p:extLst/>
          </p:nvPr>
        </p:nvGraphicFramePr>
        <p:xfrm>
          <a:off x="685800" y="1371600"/>
          <a:ext cx="10667520" cy="480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625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787320" y="1079640"/>
            <a:ext cx="8965800" cy="311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2"/>
          <p:cNvSpPr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85000"/>
              </a:lnSpc>
            </a:pPr>
            <a:r>
              <a:rPr lang="fr-FR" sz="4800" b="0" strike="noStrike" spc="-52">
                <a:solidFill>
                  <a:srgbClr val="404040"/>
                </a:solidFill>
                <a:latin typeface="Calibri Light"/>
              </a:rPr>
              <a:t>Profil de producteur de gaspillage </a:t>
            </a:r>
            <a:endParaRPr lang="fr-FR" sz="4800" b="0" strike="noStrike" spc="-1">
              <a:latin typeface="Arial"/>
            </a:endParaRPr>
          </a:p>
        </p:txBody>
      </p:sp>
      <p:graphicFrame>
        <p:nvGraphicFramePr>
          <p:cNvPr id="359" name="Espace réservé du contenu 6"/>
          <p:cNvGraphicFramePr/>
          <p:nvPr>
            <p:extLst/>
          </p:nvPr>
        </p:nvGraphicFramePr>
        <p:xfrm>
          <a:off x="838080" y="1535040"/>
          <a:ext cx="10515240" cy="464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659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Travaillons ensemble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0853" y="1846263"/>
            <a:ext cx="6350995" cy="45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Education au goût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66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5" name="TextShape 2"/>
          <p:cNvSpPr txBox="1"/>
          <p:nvPr/>
        </p:nvSpPr>
        <p:spPr>
          <a:xfrm>
            <a:off x="259200" y="2505960"/>
            <a:ext cx="4071240" cy="165924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Autofit/>
          </a:bodyPr>
          <a:lstStyle/>
          <a:p>
            <a:pPr algn="ct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r>
              <a:rPr lang="en-US" sz="4800" b="0" strike="noStrike" spc="-1">
                <a:solidFill>
                  <a:srgbClr val="404040"/>
                </a:solidFill>
                <a:latin typeface="Calibri"/>
              </a:rPr>
              <a:t>LE GOÛT D’UN ALIMENT</a:t>
            </a:r>
          </a:p>
        </p:txBody>
      </p:sp>
      <p:sp>
        <p:nvSpPr>
          <p:cNvPr id="366" name="CustomShape 3"/>
          <p:cNvSpPr/>
          <p:nvPr/>
        </p:nvSpPr>
        <p:spPr>
          <a:xfrm>
            <a:off x="7099200" y="2440800"/>
            <a:ext cx="486360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4800" b="0" strike="noStrike" spc="-1">
                <a:solidFill>
                  <a:srgbClr val="000000"/>
                </a:solidFill>
                <a:latin typeface="Calibri"/>
              </a:rPr>
              <a:t>APPRECIATION D’UN ALIMENT</a:t>
            </a:r>
            <a:endParaRPr lang="fr-FR" sz="4800" b="0" strike="noStrike" spc="-1">
              <a:latin typeface="Arial"/>
            </a:endParaRPr>
          </a:p>
        </p:txBody>
      </p:sp>
      <p:sp>
        <p:nvSpPr>
          <p:cNvPr id="367" name="CustomShape 4"/>
          <p:cNvSpPr/>
          <p:nvPr/>
        </p:nvSpPr>
        <p:spPr>
          <a:xfrm>
            <a:off x="4749840" y="2603520"/>
            <a:ext cx="1815840" cy="1041120"/>
          </a:xfrm>
          <a:prstGeom prst="mathNotEqual">
            <a:avLst>
              <a:gd name="adj1" fmla="val 23520"/>
              <a:gd name="adj2" fmla="val 6600000"/>
              <a:gd name="adj3" fmla="val 11760"/>
            </a:avLst>
          </a:prstGeom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41007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Image 1"/>
          <p:cNvPicPr/>
          <p:nvPr/>
        </p:nvPicPr>
        <p:blipFill>
          <a:blip r:embed="rId2"/>
          <a:stretch/>
        </p:blipFill>
        <p:spPr>
          <a:xfrm>
            <a:off x="2071440" y="940320"/>
            <a:ext cx="7559280" cy="5222880"/>
          </a:xfrm>
          <a:prstGeom prst="rect">
            <a:avLst/>
          </a:prstGeom>
          <a:ln>
            <a:noFill/>
          </a:ln>
        </p:spPr>
      </p:pic>
      <p:sp>
        <p:nvSpPr>
          <p:cNvPr id="369" name="CustomShape 1"/>
          <p:cNvSpPr/>
          <p:nvPr/>
        </p:nvSpPr>
        <p:spPr>
          <a:xfrm>
            <a:off x="2859120" y="293760"/>
            <a:ext cx="6759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600" b="1" strike="noStrike" spc="-1">
                <a:solidFill>
                  <a:srgbClr val="000000"/>
                </a:solidFill>
                <a:latin typeface="Calibri"/>
              </a:rPr>
              <a:t>Tout commence par les 5 sens </a:t>
            </a:r>
            <a:endParaRPr lang="fr-FR" sz="3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5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Espace réservé du contenu 3"/>
          <p:cNvPicPr/>
          <p:nvPr/>
        </p:nvPicPr>
        <p:blipFill>
          <a:blip r:embed="rId2"/>
          <a:stretch/>
        </p:blipFill>
        <p:spPr>
          <a:xfrm>
            <a:off x="0" y="-163440"/>
            <a:ext cx="8885160" cy="5227560"/>
          </a:xfrm>
          <a:prstGeom prst="rect">
            <a:avLst/>
          </a:prstGeom>
          <a:ln>
            <a:noFill/>
          </a:ln>
        </p:spPr>
      </p:pic>
      <p:sp>
        <p:nvSpPr>
          <p:cNvPr id="371" name="CustomShape 1"/>
          <p:cNvSpPr/>
          <p:nvPr/>
        </p:nvSpPr>
        <p:spPr>
          <a:xfrm>
            <a:off x="1159200" y="5235840"/>
            <a:ext cx="100908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La bouche distingue : les TEXTURES et les </a:t>
            </a:r>
            <a:r>
              <a:rPr lang="fr-FR" sz="3200" b="1" strike="noStrike" spc="-1">
                <a:solidFill>
                  <a:srgbClr val="000000"/>
                </a:solidFill>
                <a:latin typeface="Calibri"/>
              </a:rPr>
              <a:t>SAVEURS</a:t>
            </a: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372" name="CustomShape 2"/>
          <p:cNvSpPr/>
          <p:nvPr/>
        </p:nvSpPr>
        <p:spPr>
          <a:xfrm>
            <a:off x="8885520" y="3219840"/>
            <a:ext cx="3306240" cy="140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0000"/>
                </a:solidFill>
                <a:latin typeface="Calibri"/>
              </a:rPr>
              <a:t>Saveurs</a:t>
            </a:r>
            <a:r>
              <a:rPr lang="fr-FR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000" b="0" i="1" strike="noStrike" spc="-1" dirty="0">
                <a:solidFill>
                  <a:srgbClr val="000000"/>
                </a:solidFill>
                <a:latin typeface="Calibri"/>
              </a:rPr>
              <a:t>(dans la bouche) </a:t>
            </a:r>
            <a:r>
              <a:rPr lang="fr-FR" sz="2000" b="1" strike="noStrike" spc="-1" dirty="0">
                <a:solidFill>
                  <a:srgbClr val="000000"/>
                </a:solidFill>
                <a:latin typeface="Calibri"/>
              </a:rPr>
              <a:t>: 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</a:rPr>
              <a:t>Acide, amer, salé, sucré, neutre,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Calibri"/>
              </a:rPr>
              <a:t>umami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</a:rPr>
              <a:t> …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</p:txBody>
      </p:sp>
      <p:sp>
        <p:nvSpPr>
          <p:cNvPr id="373" name="CustomShape 3"/>
          <p:cNvSpPr/>
          <p:nvPr/>
        </p:nvSpPr>
        <p:spPr>
          <a:xfrm>
            <a:off x="8790518" y="1846800"/>
            <a:ext cx="3306240" cy="106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0000"/>
                </a:solidFill>
                <a:latin typeface="Calibri"/>
              </a:rPr>
              <a:t>Textures</a:t>
            </a:r>
            <a:r>
              <a:rPr lang="fr-FR" sz="1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800" b="0" i="1" strike="noStrike" spc="-1" dirty="0">
                <a:solidFill>
                  <a:srgbClr val="000000"/>
                </a:solidFill>
                <a:latin typeface="Calibri"/>
              </a:rPr>
              <a:t>(bouche et main)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Croquant, lisse, collant, fondant, friable, …</a:t>
            </a:r>
            <a:endParaRPr lang="fr-FR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955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Image 1"/>
          <p:cNvPicPr/>
          <p:nvPr/>
        </p:nvPicPr>
        <p:blipFill>
          <a:blip r:embed="rId2"/>
          <a:stretch/>
        </p:blipFill>
        <p:spPr>
          <a:xfrm>
            <a:off x="466920" y="457200"/>
            <a:ext cx="7484760" cy="5357160"/>
          </a:xfrm>
          <a:prstGeom prst="rect">
            <a:avLst/>
          </a:prstGeom>
          <a:ln>
            <a:noFill/>
          </a:ln>
        </p:spPr>
      </p:pic>
      <p:sp>
        <p:nvSpPr>
          <p:cNvPr id="375" name="CustomShape 1"/>
          <p:cNvSpPr/>
          <p:nvPr/>
        </p:nvSpPr>
        <p:spPr>
          <a:xfrm>
            <a:off x="7326000" y="1796040"/>
            <a:ext cx="4343040" cy="577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Goût = saveurs + aromes 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376" name="CustomShape 2"/>
          <p:cNvSpPr/>
          <p:nvPr/>
        </p:nvSpPr>
        <p:spPr>
          <a:xfrm>
            <a:off x="7620120" y="3174480"/>
            <a:ext cx="4049280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400" b="1" strike="noStrike" spc="-1" dirty="0">
                <a:solidFill>
                  <a:srgbClr val="000000"/>
                </a:solidFill>
                <a:latin typeface="Calibri"/>
              </a:rPr>
              <a:t>Odeurs et arômes </a:t>
            </a:r>
            <a:r>
              <a:rPr lang="fr-FR" sz="1800" b="0" i="1" strike="noStrike" spc="-1" dirty="0">
                <a:solidFill>
                  <a:srgbClr val="000000"/>
                </a:solidFill>
                <a:latin typeface="Calibri"/>
              </a:rPr>
              <a:t>(cavité nasale) </a:t>
            </a:r>
            <a:r>
              <a:rPr lang="fr-FR" sz="1800" b="1" strike="noStrike" spc="-1" dirty="0">
                <a:solidFill>
                  <a:srgbClr val="000000"/>
                </a:solidFill>
                <a:latin typeface="Calibri"/>
              </a:rPr>
              <a:t>: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Agrume, fruité, brûlé, chimique,  fumé, herbes, métallique, moisi, naturel, pharmacie, poivré, pourri,…</a:t>
            </a:r>
            <a:endParaRPr lang="fr-FR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331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Les conditions pour amener des acteurs à s’impliquer </a:t>
            </a:r>
            <a:r>
              <a:rPr lang="fr-FR" sz="2700" dirty="0" smtClean="0">
                <a:solidFill>
                  <a:schemeClr val="tx1"/>
                </a:solidFill>
              </a:rPr>
              <a:t>(production responsables resto collèges de l’Orne en 2018)</a:t>
            </a:r>
            <a:endParaRPr lang="fr-FR" sz="2700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volonté politique des responsables d'établissement </a:t>
            </a:r>
          </a:p>
          <a:p>
            <a:pPr marL="3600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projet </a:t>
            </a:r>
            <a:r>
              <a:rPr lang="fr-FR" dirty="0" smtClean="0">
                <a:latin typeface="+mj-lt"/>
              </a:rPr>
              <a:t>collectif, tous impliqués (objectifs, agenda partagés)</a:t>
            </a:r>
            <a:endParaRPr lang="fr-FR" dirty="0">
              <a:latin typeface="+mj-lt"/>
            </a:endParaRPr>
          </a:p>
          <a:p>
            <a:pPr marL="3600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avoir conscience des enjeux</a:t>
            </a:r>
          </a:p>
          <a:p>
            <a:pPr marL="3600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en avoir déjà entendu parlé </a:t>
            </a:r>
          </a:p>
          <a:p>
            <a:pPr marL="3600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savoir d'où on part</a:t>
            </a:r>
          </a:p>
          <a:p>
            <a:pPr marL="3600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être écouté</a:t>
            </a:r>
          </a:p>
          <a:p>
            <a:pPr marL="3600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latin typeface="+mj-lt"/>
              </a:rPr>
              <a:t>avoir </a:t>
            </a:r>
            <a:r>
              <a:rPr lang="fr-FR" dirty="0">
                <a:latin typeface="+mj-lt"/>
              </a:rPr>
              <a:t>envie de faire</a:t>
            </a:r>
          </a:p>
          <a:p>
            <a:pPr marL="3600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savoir que son rôle est important</a:t>
            </a:r>
          </a:p>
          <a:p>
            <a:pPr marL="3600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savoir ce que l'on </a:t>
            </a:r>
            <a:r>
              <a:rPr lang="fr-FR" dirty="0" smtClean="0">
                <a:latin typeface="+mj-lt"/>
              </a:rPr>
              <a:t>a à gagner</a:t>
            </a:r>
          </a:p>
          <a:p>
            <a:pPr marL="3600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prendre le temps de réfléchir </a:t>
            </a:r>
          </a:p>
          <a:p>
            <a:pPr mar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vaincre les résistances / identifier les freins</a:t>
            </a:r>
          </a:p>
          <a:p>
            <a:pPr mar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avoir les moyens d'agir </a:t>
            </a:r>
          </a:p>
          <a:p>
            <a:pPr mar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participer à des actions </a:t>
            </a:r>
          </a:p>
          <a:p>
            <a:pPr mar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faire l'action concrètement </a:t>
            </a:r>
          </a:p>
        </p:txBody>
      </p:sp>
    </p:spTree>
    <p:extLst>
      <p:ext uri="{BB962C8B-B14F-4D97-AF65-F5344CB8AC3E}">
        <p14:creationId xmlns:p14="http://schemas.microsoft.com/office/powerpoint/2010/main" val="23405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1028880" y="1473120"/>
            <a:ext cx="10286640" cy="48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78" name="Espace réservé du contenu 3"/>
          <p:cNvPicPr/>
          <p:nvPr/>
        </p:nvPicPr>
        <p:blipFill>
          <a:blip r:embed="rId2"/>
          <a:stretch/>
        </p:blipFill>
        <p:spPr>
          <a:xfrm>
            <a:off x="1528920" y="0"/>
            <a:ext cx="8732160" cy="6184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50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extShape 1"/>
          <p:cNvSpPr txBox="1"/>
          <p:nvPr/>
        </p:nvSpPr>
        <p:spPr>
          <a:xfrm>
            <a:off x="1097280" y="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85000"/>
              </a:lnSpc>
            </a:pPr>
            <a:r>
              <a:rPr lang="en-US" sz="4800" b="0" strike="noStrike" spc="-52" dirty="0" err="1">
                <a:solidFill>
                  <a:srgbClr val="404040"/>
                </a:solidFill>
                <a:latin typeface="Calibri Light"/>
              </a:rPr>
              <a:t>Parler</a:t>
            </a:r>
            <a:r>
              <a:rPr lang="en-US" sz="4800" b="0" strike="noStrike" spc="-52" dirty="0">
                <a:solidFill>
                  <a:srgbClr val="404040"/>
                </a:solidFill>
                <a:latin typeface="Calibri Light"/>
              </a:rPr>
              <a:t> du </a:t>
            </a:r>
            <a:r>
              <a:rPr lang="en-US" sz="4800" b="0" strike="noStrike" spc="-52" dirty="0" err="1">
                <a:solidFill>
                  <a:srgbClr val="404040"/>
                </a:solidFill>
                <a:latin typeface="Calibri Light"/>
              </a:rPr>
              <a:t>goût</a:t>
            </a:r>
            <a:r>
              <a:rPr lang="en-US" sz="4800" b="0" strike="noStrike" spc="-52" dirty="0">
                <a:solidFill>
                  <a:srgbClr val="404040"/>
                </a:solidFill>
                <a:latin typeface="Calibri Light"/>
              </a:rPr>
              <a:t> </a:t>
            </a:r>
            <a:endParaRPr lang="en-US" sz="4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0" name="TextShape 2"/>
          <p:cNvSpPr txBox="1"/>
          <p:nvPr/>
        </p:nvSpPr>
        <p:spPr>
          <a:xfrm>
            <a:off x="1097280" y="1845720"/>
            <a:ext cx="10461240" cy="437940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r>
              <a:rPr lang="en-US" sz="2400" b="1" strike="noStrike" spc="-1" dirty="0" err="1">
                <a:solidFill>
                  <a:srgbClr val="000000"/>
                </a:solidFill>
                <a:latin typeface="Calibri"/>
              </a:rPr>
              <a:t>Saveurs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b="0" i="1" strike="noStrike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Calibri"/>
              </a:rPr>
              <a:t>dans</a:t>
            </a:r>
            <a:r>
              <a:rPr lang="en-US" sz="2400" b="0" i="1" strike="noStrike" spc="-1" dirty="0">
                <a:solidFill>
                  <a:srgbClr val="000000"/>
                </a:solidFill>
                <a:latin typeface="Calibri"/>
              </a:rPr>
              <a:t> la bouche) 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/>
              </a:rPr>
              <a:t>: </a:t>
            </a:r>
            <a:endParaRPr lang="en-US" sz="2400" b="0" strike="noStrike" spc="-1" dirty="0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Acide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amer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salé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sucré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neutre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, umami …</a:t>
            </a:r>
            <a:endParaRPr lang="en-US" sz="2400" b="0" strike="noStrike" spc="-1" dirty="0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en-US" sz="2400" b="0" strike="noStrike" spc="-1" dirty="0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alibri"/>
              </a:rPr>
              <a:t>Odeurs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/>
              </a:rPr>
              <a:t> et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alibri"/>
              </a:rPr>
              <a:t>arômes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b="0" i="1" strike="noStrike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Calibri"/>
              </a:rPr>
              <a:t>cavité</a:t>
            </a:r>
            <a:r>
              <a:rPr lang="en-US" sz="2400" b="0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Calibri"/>
              </a:rPr>
              <a:t>nasale</a:t>
            </a:r>
            <a:r>
              <a:rPr lang="en-US" sz="2400" b="0" i="1" strike="noStrike" spc="-1" dirty="0">
                <a:solidFill>
                  <a:srgbClr val="000000"/>
                </a:solidFill>
                <a:latin typeface="Calibri"/>
              </a:rPr>
              <a:t>) 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/>
              </a:rPr>
              <a:t>:</a:t>
            </a:r>
            <a:endParaRPr lang="en-US" sz="2400" b="0" strike="noStrike" spc="-1" dirty="0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Agrume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fruité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brûlé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chimique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, 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fumé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herbes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métalique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moisi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, naturel,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pharmacie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poivré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pourri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,…</a:t>
            </a:r>
            <a:endParaRPr lang="en-US" sz="2400" b="0" strike="noStrike" spc="-1" dirty="0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en-US" sz="2400" b="0" strike="noStrike" spc="-1" dirty="0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r>
              <a:rPr lang="en-US" sz="2400" b="1" strike="noStrike" spc="-1" dirty="0">
                <a:solidFill>
                  <a:srgbClr val="000000"/>
                </a:solidFill>
                <a:latin typeface="Calibri"/>
              </a:rPr>
              <a:t>Textures </a:t>
            </a:r>
            <a:r>
              <a:rPr lang="en-US" sz="2400" b="0" i="1" strike="noStrike" spc="-1" dirty="0">
                <a:solidFill>
                  <a:srgbClr val="000000"/>
                </a:solidFill>
                <a:latin typeface="Calibri"/>
              </a:rPr>
              <a:t>(bouche et main)</a:t>
            </a:r>
            <a:endParaRPr lang="en-US" sz="2400" b="0" strike="noStrike" spc="-1" dirty="0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Croquant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lisse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collant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, fondant, friable, …</a:t>
            </a:r>
            <a:endParaRPr lang="en-US" sz="2400" b="0" strike="noStrike" spc="-1" dirty="0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en-US" sz="2400" b="0" strike="noStrike" spc="-1" dirty="0">
              <a:solidFill>
                <a:srgbClr val="40404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16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85000"/>
              </a:lnSpc>
            </a:pPr>
            <a:r>
              <a:rPr lang="en-US" sz="4800" b="0" strike="noStrike" spc="-52">
                <a:solidFill>
                  <a:srgbClr val="BD582C"/>
                </a:solidFill>
                <a:latin typeface="Calibri Light"/>
              </a:rPr>
              <a:t>Education aux goûts des jeunes 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2" name="TextShape 2"/>
          <p:cNvSpPr txBox="1"/>
          <p:nvPr/>
        </p:nvSpPr>
        <p:spPr>
          <a:xfrm>
            <a:off x="1097280" y="1845720"/>
            <a:ext cx="10058040" cy="448956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rmAutofit fontScale="85500" lnSpcReduction="20000"/>
          </a:bodyPr>
          <a:lstStyle/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Wingdings" charset="2"/>
              <a:buChar char=""/>
            </a:pPr>
            <a:r>
              <a:rPr lang="en-US" sz="3200" b="0" strike="noStrike" spc="-1" dirty="0">
                <a:solidFill>
                  <a:srgbClr val="404040"/>
                </a:solidFill>
                <a:latin typeface="Calibri"/>
              </a:rPr>
              <a:t> </a:t>
            </a:r>
            <a:r>
              <a:rPr lang="en-US" sz="3200" b="0" strike="noStrike" spc="-1" dirty="0" smtClean="0">
                <a:solidFill>
                  <a:srgbClr val="404040"/>
                </a:solidFill>
                <a:latin typeface="Calibri"/>
              </a:rPr>
              <a:t> </a:t>
            </a:r>
            <a:r>
              <a:rPr lang="en-US" sz="3200" b="0" strike="noStrike" spc="-1" dirty="0" err="1" smtClean="0">
                <a:solidFill>
                  <a:srgbClr val="404040"/>
                </a:solidFill>
                <a:latin typeface="Calibri"/>
              </a:rPr>
              <a:t>Comprendre</a:t>
            </a:r>
            <a:r>
              <a:rPr lang="en-US" sz="3200" b="0" strike="noStrike" spc="-1" dirty="0" smtClean="0">
                <a:solidFill>
                  <a:srgbClr val="404040"/>
                </a:solidFill>
                <a:latin typeface="Calibri"/>
              </a:rPr>
              <a:t> </a:t>
            </a:r>
            <a:r>
              <a:rPr lang="en-US" sz="3200" b="0" strike="noStrike" spc="-1" dirty="0">
                <a:solidFill>
                  <a:srgbClr val="404040"/>
                </a:solidFill>
                <a:latin typeface="Calibri"/>
              </a:rPr>
              <a:t>comment </a:t>
            </a:r>
            <a:r>
              <a:rPr lang="en-US" sz="3200" b="0" strike="noStrike" spc="-1" dirty="0" err="1">
                <a:solidFill>
                  <a:srgbClr val="404040"/>
                </a:solidFill>
                <a:latin typeface="Calibri"/>
              </a:rPr>
              <a:t>fonctionne</a:t>
            </a:r>
            <a:r>
              <a:rPr lang="en-US" sz="3200" b="0" strike="noStrike" spc="-1" dirty="0">
                <a:solidFill>
                  <a:srgbClr val="404040"/>
                </a:solidFill>
                <a:latin typeface="Calibri"/>
              </a:rPr>
              <a:t> le </a:t>
            </a:r>
            <a:r>
              <a:rPr lang="en-US" sz="3200" b="0" strike="noStrike" spc="-1" dirty="0" err="1">
                <a:solidFill>
                  <a:srgbClr val="404040"/>
                </a:solidFill>
                <a:latin typeface="Calibri"/>
              </a:rPr>
              <a:t>goût</a:t>
            </a:r>
            <a:endParaRPr lang="en-US" sz="3200" b="0" strike="noStrike" spc="-1" dirty="0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en-US" sz="3200" b="0" strike="noStrike" spc="-1" dirty="0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Wingdings" charset="2"/>
              <a:buChar char=""/>
            </a:pPr>
            <a:r>
              <a:rPr lang="en-US" sz="3200" b="0" strike="noStrike" spc="-1" dirty="0" smtClean="0">
                <a:solidFill>
                  <a:srgbClr val="404040"/>
                </a:solidFill>
                <a:latin typeface="Calibri"/>
              </a:rPr>
              <a:t> </a:t>
            </a:r>
            <a:r>
              <a:rPr lang="en-US" sz="3200" b="0" strike="noStrike" spc="-1" dirty="0" err="1" smtClean="0">
                <a:solidFill>
                  <a:srgbClr val="404040"/>
                </a:solidFill>
                <a:latin typeface="Calibri"/>
              </a:rPr>
              <a:t>Apprendre</a:t>
            </a:r>
            <a:r>
              <a:rPr lang="en-US" sz="3200" b="0" strike="noStrike" spc="-1" dirty="0" smtClean="0">
                <a:solidFill>
                  <a:srgbClr val="404040"/>
                </a:solidFill>
                <a:latin typeface="Calibri"/>
              </a:rPr>
              <a:t> </a:t>
            </a:r>
            <a:r>
              <a:rPr lang="en-US" sz="3200" b="0" strike="noStrike" spc="-1" dirty="0">
                <a:solidFill>
                  <a:srgbClr val="404040"/>
                </a:solidFill>
                <a:latin typeface="Calibri"/>
              </a:rPr>
              <a:t>à </a:t>
            </a:r>
            <a:r>
              <a:rPr lang="en-US" sz="3200" b="0" strike="noStrike" spc="-1" dirty="0" err="1">
                <a:solidFill>
                  <a:srgbClr val="404040"/>
                </a:solidFill>
                <a:latin typeface="Calibri"/>
              </a:rPr>
              <a:t>gouter</a:t>
            </a:r>
            <a:endParaRPr lang="en-US" sz="3200" b="0" strike="noStrike" spc="-1" dirty="0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en-US" sz="3200" b="0" strike="noStrike" spc="-1" dirty="0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Wingdings" charset="2"/>
              <a:buChar char=""/>
            </a:pPr>
            <a:r>
              <a:rPr lang="en-US" sz="3200" b="0" strike="noStrike" spc="-1" dirty="0" smtClean="0">
                <a:solidFill>
                  <a:srgbClr val="404040"/>
                </a:solidFill>
                <a:latin typeface="Calibri"/>
              </a:rPr>
              <a:t> </a:t>
            </a:r>
            <a:r>
              <a:rPr lang="en-US" sz="3200" b="0" strike="noStrike" spc="-1" dirty="0" err="1" smtClean="0">
                <a:solidFill>
                  <a:srgbClr val="404040"/>
                </a:solidFill>
                <a:latin typeface="Calibri"/>
              </a:rPr>
              <a:t>Apprendre</a:t>
            </a:r>
            <a:r>
              <a:rPr lang="en-US" sz="3200" b="0" strike="noStrike" spc="-1" dirty="0" smtClean="0">
                <a:solidFill>
                  <a:srgbClr val="404040"/>
                </a:solidFill>
                <a:latin typeface="Calibri"/>
              </a:rPr>
              <a:t> </a:t>
            </a:r>
            <a:r>
              <a:rPr lang="en-US" sz="3200" b="0" strike="noStrike" spc="-1" dirty="0">
                <a:solidFill>
                  <a:srgbClr val="404040"/>
                </a:solidFill>
                <a:latin typeface="Calibri"/>
              </a:rPr>
              <a:t>à observer le </a:t>
            </a:r>
            <a:r>
              <a:rPr lang="en-US" sz="3200" b="0" strike="noStrike" spc="-1" dirty="0" err="1">
                <a:solidFill>
                  <a:srgbClr val="404040"/>
                </a:solidFill>
                <a:latin typeface="Calibri"/>
              </a:rPr>
              <a:t>profil</a:t>
            </a:r>
            <a:r>
              <a:rPr lang="en-US" sz="3200" b="0" strike="noStrike" spc="-1" dirty="0">
                <a:solidFill>
                  <a:srgbClr val="404040"/>
                </a:solidFill>
                <a:latin typeface="Calibri"/>
              </a:rPr>
              <a:t> </a:t>
            </a:r>
            <a:r>
              <a:rPr lang="en-US" sz="3200" b="0" strike="noStrike" spc="-1" dirty="0" err="1">
                <a:solidFill>
                  <a:srgbClr val="404040"/>
                </a:solidFill>
                <a:latin typeface="Calibri"/>
              </a:rPr>
              <a:t>sensoriel</a:t>
            </a:r>
            <a:r>
              <a:rPr lang="en-US" sz="3200" b="0" strike="noStrike" spc="-1" dirty="0">
                <a:solidFill>
                  <a:srgbClr val="404040"/>
                </a:solidFill>
                <a:latin typeface="Calibri"/>
              </a:rPr>
              <a:t> de </a:t>
            </a:r>
            <a:r>
              <a:rPr lang="en-US" sz="3200" b="0" strike="noStrike" spc="-1" dirty="0" err="1">
                <a:solidFill>
                  <a:srgbClr val="404040"/>
                </a:solidFill>
                <a:latin typeface="Calibri"/>
              </a:rPr>
              <a:t>l’aliment</a:t>
            </a:r>
            <a:r>
              <a:rPr lang="en-US" sz="3200" b="0" strike="noStrike" spc="-1" dirty="0">
                <a:solidFill>
                  <a:srgbClr val="404040"/>
                </a:solidFill>
                <a:latin typeface="Calibri"/>
              </a:rPr>
              <a:t> (5 </a:t>
            </a:r>
            <a:r>
              <a:rPr lang="en-US" sz="3200" b="0" strike="noStrike" spc="-1" dirty="0" err="1">
                <a:solidFill>
                  <a:srgbClr val="404040"/>
                </a:solidFill>
                <a:latin typeface="Calibri"/>
              </a:rPr>
              <a:t>sens</a:t>
            </a:r>
            <a:r>
              <a:rPr lang="en-US" sz="3200" b="0" strike="noStrike" spc="-1" dirty="0">
                <a:solidFill>
                  <a:srgbClr val="404040"/>
                </a:solidFill>
                <a:latin typeface="Calibri"/>
              </a:rPr>
              <a:t>) </a:t>
            </a: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en-US" sz="3200" b="0" strike="noStrike" spc="-1" dirty="0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Wingdings" charset="2"/>
              <a:buChar char=""/>
            </a:pPr>
            <a:r>
              <a:rPr lang="en-US" sz="3200" b="0" strike="noStrike" spc="-1" dirty="0" smtClean="0">
                <a:solidFill>
                  <a:srgbClr val="404040"/>
                </a:solidFill>
                <a:latin typeface="Calibri"/>
              </a:rPr>
              <a:t> </a:t>
            </a:r>
            <a:r>
              <a:rPr lang="en-US" sz="3200" b="0" strike="noStrike" spc="-1" dirty="0" err="1" smtClean="0">
                <a:solidFill>
                  <a:srgbClr val="404040"/>
                </a:solidFill>
                <a:latin typeface="Calibri"/>
              </a:rPr>
              <a:t>Développer</a:t>
            </a:r>
            <a:r>
              <a:rPr lang="en-US" sz="3200" b="0" strike="noStrike" spc="-1" dirty="0" smtClean="0">
                <a:solidFill>
                  <a:srgbClr val="404040"/>
                </a:solidFill>
                <a:latin typeface="Calibri"/>
              </a:rPr>
              <a:t> </a:t>
            </a:r>
            <a:r>
              <a:rPr lang="en-US" sz="3200" b="0" strike="noStrike" spc="-1" dirty="0">
                <a:solidFill>
                  <a:srgbClr val="404040"/>
                </a:solidFill>
                <a:latin typeface="Calibri"/>
              </a:rPr>
              <a:t>son </a:t>
            </a:r>
            <a:r>
              <a:rPr lang="en-US" sz="3200" b="0" strike="noStrike" spc="-1" dirty="0" err="1">
                <a:solidFill>
                  <a:srgbClr val="404040"/>
                </a:solidFill>
                <a:latin typeface="Calibri"/>
              </a:rPr>
              <a:t>vocabulaire</a:t>
            </a:r>
            <a:r>
              <a:rPr lang="en-US" sz="3200" b="0" strike="noStrike" spc="-1" dirty="0">
                <a:solidFill>
                  <a:srgbClr val="404040"/>
                </a:solidFill>
                <a:latin typeface="Calibri"/>
              </a:rPr>
              <a:t> pour </a:t>
            </a:r>
            <a:r>
              <a:rPr lang="en-US" sz="3200" b="0" strike="noStrike" spc="-1" dirty="0" err="1">
                <a:solidFill>
                  <a:srgbClr val="404040"/>
                </a:solidFill>
                <a:latin typeface="Calibri"/>
              </a:rPr>
              <a:t>décrire</a:t>
            </a:r>
            <a:r>
              <a:rPr lang="en-US" sz="3200" b="0" strike="noStrike" spc="-1" dirty="0">
                <a:solidFill>
                  <a:srgbClr val="404040"/>
                </a:solidFill>
                <a:latin typeface="Calibri"/>
              </a:rPr>
              <a:t> </a:t>
            </a:r>
            <a:r>
              <a:rPr lang="en-US" sz="3200" b="0" strike="noStrike" spc="-1" dirty="0" err="1">
                <a:solidFill>
                  <a:srgbClr val="404040"/>
                </a:solidFill>
                <a:latin typeface="Calibri"/>
              </a:rPr>
              <a:t>ses</a:t>
            </a:r>
            <a:r>
              <a:rPr lang="en-US" sz="3200" b="0" strike="noStrike" spc="-1" dirty="0">
                <a:solidFill>
                  <a:srgbClr val="404040"/>
                </a:solidFill>
                <a:latin typeface="Calibri"/>
              </a:rPr>
              <a:t> </a:t>
            </a:r>
            <a:r>
              <a:rPr lang="en-US" sz="3200" b="0" strike="noStrike" spc="-1" dirty="0" err="1">
                <a:solidFill>
                  <a:srgbClr val="404040"/>
                </a:solidFill>
                <a:latin typeface="Calibri"/>
              </a:rPr>
              <a:t>sens</a:t>
            </a:r>
            <a:endParaRPr lang="en-US" sz="3200" b="0" strike="noStrike" spc="-1" dirty="0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en-US" sz="3200" b="0" strike="noStrike" spc="-1" dirty="0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Wingdings" charset="2"/>
              <a:buChar char=""/>
            </a:pPr>
            <a:r>
              <a:rPr lang="en-US" sz="3200" b="0" strike="noStrike" spc="-1" dirty="0" smtClean="0">
                <a:solidFill>
                  <a:srgbClr val="404040"/>
                </a:solidFill>
                <a:latin typeface="Calibri"/>
              </a:rPr>
              <a:t> Aider </a:t>
            </a:r>
            <a:r>
              <a:rPr lang="en-US" sz="3200" b="0" strike="noStrike" spc="-1" dirty="0">
                <a:solidFill>
                  <a:srgbClr val="404040"/>
                </a:solidFill>
                <a:latin typeface="Calibri"/>
              </a:rPr>
              <a:t>à </a:t>
            </a:r>
            <a:r>
              <a:rPr lang="en-US" sz="3200" b="0" strike="noStrike" spc="-1" dirty="0" err="1">
                <a:solidFill>
                  <a:srgbClr val="404040"/>
                </a:solidFill>
                <a:latin typeface="Calibri"/>
              </a:rPr>
              <a:t>apprivoiser</a:t>
            </a:r>
            <a:r>
              <a:rPr lang="en-US" sz="3200" b="0" strike="noStrike" spc="-1" dirty="0">
                <a:solidFill>
                  <a:srgbClr val="404040"/>
                </a:solidFill>
                <a:latin typeface="Calibri"/>
              </a:rPr>
              <a:t> des aliments, à se </a:t>
            </a:r>
            <a:r>
              <a:rPr lang="en-US" sz="3200" b="0" strike="noStrike" spc="-1" dirty="0" err="1">
                <a:solidFill>
                  <a:srgbClr val="404040"/>
                </a:solidFill>
                <a:latin typeface="Calibri"/>
              </a:rPr>
              <a:t>familiariser</a:t>
            </a:r>
            <a:r>
              <a:rPr lang="en-US" sz="3200" b="0" strike="noStrike" spc="-1" dirty="0">
                <a:solidFill>
                  <a:srgbClr val="404040"/>
                </a:solidFill>
                <a:latin typeface="Calibri"/>
              </a:rPr>
              <a:t> avec</a:t>
            </a: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en-US" sz="3200" b="0" strike="noStrike" spc="-1" dirty="0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en-US" sz="3200" b="0" strike="noStrike" spc="-1" dirty="0">
              <a:solidFill>
                <a:srgbClr val="40404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970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Actions à mener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7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Axes d’actions côté cuisine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2578100"/>
            <a:ext cx="11024895" cy="190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Axes d’actions côté </a:t>
            </a:r>
            <a:r>
              <a:rPr lang="fr-FR" dirty="0" smtClean="0"/>
              <a:t>service 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63" y="2590801"/>
            <a:ext cx="11304233" cy="164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sensibiliser les jeunes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3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Comment </a:t>
            </a:r>
            <a:r>
              <a:rPr lang="fr-FR" dirty="0" smtClean="0"/>
              <a:t>toucher les </a:t>
            </a:r>
            <a:r>
              <a:rPr lang="fr-FR" dirty="0"/>
              <a:t>jeunes 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626634" cy="4375452"/>
          </a:xfrm>
        </p:spPr>
        <p:txBody>
          <a:bodyPr>
            <a:normAutofit fontScale="25000" lnSpcReduction="20000"/>
          </a:bodyPr>
          <a:lstStyle/>
          <a:p>
            <a:r>
              <a:rPr lang="fr-FR" sz="9600" dirty="0"/>
              <a:t>* </a:t>
            </a:r>
            <a:r>
              <a:rPr lang="fr-FR" sz="9600" b="1" dirty="0"/>
              <a:t>Nature sensibilisation :  </a:t>
            </a:r>
            <a:endParaRPr lang="fr-FR" sz="9600" dirty="0"/>
          </a:p>
          <a:p>
            <a:r>
              <a:rPr lang="fr-FR" sz="9600" b="1" dirty="0"/>
              <a:t>          </a:t>
            </a:r>
            <a:r>
              <a:rPr lang="fr-FR" sz="9600" dirty="0"/>
              <a:t>le gaspillage alimentaire      +      alimentation </a:t>
            </a:r>
            <a:r>
              <a:rPr lang="fr-FR" sz="9600" dirty="0" smtClean="0"/>
              <a:t>durable</a:t>
            </a:r>
          </a:p>
          <a:p>
            <a:endParaRPr lang="fr-FR" sz="9600" dirty="0"/>
          </a:p>
          <a:p>
            <a:r>
              <a:rPr lang="fr-FR" sz="9600" b="1" dirty="0" smtClean="0"/>
              <a:t>* </a:t>
            </a:r>
            <a:r>
              <a:rPr lang="fr-FR" sz="9600" b="1" dirty="0"/>
              <a:t>Timing des interventions </a:t>
            </a:r>
            <a:r>
              <a:rPr lang="fr-FR" sz="9600" dirty="0"/>
              <a:t>:    </a:t>
            </a:r>
          </a:p>
          <a:p>
            <a:r>
              <a:rPr lang="fr-FR" sz="9600" dirty="0"/>
              <a:t>                 court terme        /      moyen terme   /    redondant </a:t>
            </a:r>
          </a:p>
          <a:p>
            <a:endParaRPr lang="fr-FR" sz="9600" dirty="0"/>
          </a:p>
          <a:p>
            <a:r>
              <a:rPr lang="fr-FR" sz="9600" b="1" dirty="0" smtClean="0"/>
              <a:t>* </a:t>
            </a:r>
            <a:r>
              <a:rPr lang="fr-FR" sz="9600" b="1" dirty="0"/>
              <a:t>Quand  toucher les élèves, quel temps  </a:t>
            </a:r>
            <a:r>
              <a:rPr lang="fr-FR" sz="9600" dirty="0"/>
              <a:t>:       </a:t>
            </a:r>
          </a:p>
          <a:p>
            <a:r>
              <a:rPr lang="fr-FR" sz="9600" dirty="0" smtClean="0"/>
              <a:t>   </a:t>
            </a:r>
            <a:r>
              <a:rPr lang="fr-FR" sz="9600" dirty="0"/>
              <a:t>Scolaire            </a:t>
            </a:r>
            <a:r>
              <a:rPr lang="fr-FR" sz="9600" dirty="0" smtClean="0"/>
              <a:t>              pause </a:t>
            </a:r>
            <a:r>
              <a:rPr lang="fr-FR" sz="9600" dirty="0"/>
              <a:t>méridienne           			 </a:t>
            </a:r>
            <a:r>
              <a:rPr lang="fr-FR" sz="9600" dirty="0" err="1"/>
              <a:t>péri-scolaire</a:t>
            </a:r>
            <a:r>
              <a:rPr lang="fr-FR" sz="9600" dirty="0"/>
              <a:t> </a:t>
            </a:r>
            <a:endParaRPr lang="fr-FR" sz="9600" dirty="0" smtClean="0"/>
          </a:p>
          <a:p>
            <a:endParaRPr lang="fr-FR" sz="9600" dirty="0"/>
          </a:p>
          <a:p>
            <a:r>
              <a:rPr lang="fr-FR" sz="9600" b="1" dirty="0" smtClean="0"/>
              <a:t>* </a:t>
            </a:r>
            <a:r>
              <a:rPr lang="fr-FR" sz="9600" b="1" dirty="0"/>
              <a:t>Qui :     </a:t>
            </a:r>
            <a:r>
              <a:rPr lang="fr-FR" sz="9600" dirty="0"/>
              <a:t>en interne           				                  intervenant externe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0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Sujets pouvant être abordés 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5557" y="2024743"/>
            <a:ext cx="11511643" cy="4366866"/>
          </a:xfrm>
        </p:spPr>
        <p:txBody>
          <a:bodyPr>
            <a:normAutofit/>
          </a:bodyPr>
          <a:lstStyle/>
          <a:p>
            <a:r>
              <a:rPr lang="fr-FR" sz="2400" dirty="0" smtClean="0"/>
              <a:t>- </a:t>
            </a:r>
            <a:r>
              <a:rPr lang="fr-FR" sz="2400" b="1" dirty="0"/>
              <a:t>nutrition - santé</a:t>
            </a:r>
            <a:r>
              <a:rPr lang="fr-FR" sz="2400" dirty="0"/>
              <a:t> (importance de manger, savoir équilibrer un menu, digestion, ...)</a:t>
            </a:r>
          </a:p>
          <a:p>
            <a:r>
              <a:rPr lang="fr-FR" sz="2400" dirty="0"/>
              <a:t>- plaisir de manger, comprendre </a:t>
            </a:r>
            <a:r>
              <a:rPr lang="fr-FR" sz="2400" b="1" dirty="0"/>
              <a:t>les 5 sens</a:t>
            </a:r>
            <a:r>
              <a:rPr lang="fr-FR" sz="2400" dirty="0"/>
              <a:t>, éveil au </a:t>
            </a:r>
            <a:r>
              <a:rPr lang="fr-FR" sz="2400" b="1" dirty="0"/>
              <a:t>goût</a:t>
            </a:r>
            <a:r>
              <a:rPr lang="fr-FR" sz="2400" dirty="0"/>
              <a:t> …</a:t>
            </a:r>
          </a:p>
          <a:p>
            <a:r>
              <a:rPr lang="fr-FR" sz="2400" dirty="0"/>
              <a:t>- </a:t>
            </a:r>
            <a:r>
              <a:rPr lang="fr-FR" sz="2400" b="1" dirty="0"/>
              <a:t>connaissance des aliments</a:t>
            </a:r>
            <a:r>
              <a:rPr lang="fr-FR" sz="2400" dirty="0"/>
              <a:t> (comprendre d'où viennent les aliments, qui les travaillent …. )</a:t>
            </a:r>
          </a:p>
          <a:p>
            <a:r>
              <a:rPr lang="fr-FR" sz="2400" dirty="0"/>
              <a:t>- </a:t>
            </a:r>
            <a:r>
              <a:rPr lang="fr-FR" sz="2400" b="1" dirty="0"/>
              <a:t>alimentation et environnement</a:t>
            </a:r>
            <a:r>
              <a:rPr lang="fr-FR" sz="2400" dirty="0"/>
              <a:t> (impacts de l'alimentation)</a:t>
            </a:r>
          </a:p>
          <a:p>
            <a:r>
              <a:rPr lang="fr-FR" sz="2400" dirty="0"/>
              <a:t>- le </a:t>
            </a:r>
            <a:r>
              <a:rPr lang="fr-FR" sz="2400" b="1" dirty="0"/>
              <a:t>gaspillage alimentaire</a:t>
            </a:r>
            <a:r>
              <a:rPr lang="fr-FR" sz="2400" dirty="0"/>
              <a:t> (Pourquoi y en </a:t>
            </a:r>
            <a:r>
              <a:rPr lang="fr-FR" sz="2400" dirty="0" err="1"/>
              <a:t>a-t-il</a:t>
            </a:r>
            <a:r>
              <a:rPr lang="fr-FR" sz="2400" dirty="0"/>
              <a:t> ? quels sont les impacts ? Comment le réduire …) </a:t>
            </a:r>
          </a:p>
          <a:p>
            <a:r>
              <a:rPr lang="fr-FR" sz="2400" dirty="0"/>
              <a:t>- Comment </a:t>
            </a:r>
            <a:r>
              <a:rPr lang="fr-FR" sz="2400" b="1" dirty="0"/>
              <a:t>gérer les déchets </a:t>
            </a:r>
            <a:r>
              <a:rPr lang="fr-FR" sz="2400" dirty="0"/>
              <a:t>alimentaires ? Le compostage (voir débat, réflexion sur le don)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60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Actions possibles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3771" y="1845734"/>
            <a:ext cx="10842171" cy="4023360"/>
          </a:xfrm>
        </p:spPr>
        <p:txBody>
          <a:bodyPr>
            <a:normAutofit fontScale="77500" lnSpcReduction="20000"/>
          </a:bodyPr>
          <a:lstStyle/>
          <a:p>
            <a:r>
              <a:rPr lang="fr-FR" sz="3300" dirty="0"/>
              <a:t>° Programme existant ayant un lien avec le gaspillage alimentaire à identifier </a:t>
            </a:r>
          </a:p>
          <a:p>
            <a:endParaRPr lang="fr-FR" sz="3300" dirty="0"/>
          </a:p>
          <a:p>
            <a:r>
              <a:rPr lang="fr-FR" sz="3300" dirty="0"/>
              <a:t>° Projet spécifique à monter avec un/des enseignants (art, alimentation, jardin, compostage, les métiers, le respect…)</a:t>
            </a:r>
          </a:p>
          <a:p>
            <a:endParaRPr lang="fr-FR" sz="3300" dirty="0"/>
          </a:p>
          <a:p>
            <a:r>
              <a:rPr lang="fr-FR" sz="3300" dirty="0"/>
              <a:t>° Faire de l’étude du gaspillage un support de court (travailler sur les menus et l’équilibre alimentaire, les mathématiques, …)</a:t>
            </a:r>
          </a:p>
          <a:p>
            <a:endParaRPr lang="fr-FR" sz="3300" dirty="0"/>
          </a:p>
          <a:p>
            <a:r>
              <a:rPr lang="fr-FR" sz="3300" dirty="0"/>
              <a:t>° S’inscrire dans un projet d’établissement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78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0871" y="758952"/>
            <a:ext cx="11332029" cy="3566160"/>
          </a:xfrm>
        </p:spPr>
        <p:txBody>
          <a:bodyPr/>
          <a:lstStyle/>
          <a:p>
            <a:pPr algn="ctr"/>
            <a:r>
              <a:rPr lang="fr-FR" dirty="0" smtClean="0"/>
              <a:t>Mettre en place un projet pour lutter contre GA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63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18" y="185131"/>
            <a:ext cx="1694641" cy="160370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387928" y="841775"/>
            <a:ext cx="104176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			</a:t>
            </a:r>
            <a:r>
              <a:rPr lang="fr-FR" sz="2400" b="1" dirty="0" smtClean="0"/>
              <a:t>Outil </a:t>
            </a:r>
            <a:r>
              <a:rPr lang="fr-FR" sz="2400" b="1" dirty="0"/>
              <a:t>de sensibilisation scolaire au gaspillage </a:t>
            </a:r>
            <a:r>
              <a:rPr lang="fr-FR" sz="2400" b="1" dirty="0" smtClean="0"/>
              <a:t>alimentaire</a:t>
            </a:r>
          </a:p>
          <a:p>
            <a:pPr marL="285750" indent="-285750">
              <a:buFontTx/>
              <a:buChar char="-"/>
            </a:pPr>
            <a:endParaRPr lang="fr-FR" sz="2200" dirty="0"/>
          </a:p>
          <a:p>
            <a:pPr marL="342900" indent="-342900">
              <a:buFontTx/>
              <a:buChar char="-"/>
            </a:pPr>
            <a:r>
              <a:rPr lang="fr-FR" sz="2200" dirty="0" smtClean="0"/>
              <a:t>Objectif </a:t>
            </a:r>
            <a:r>
              <a:rPr lang="fr-FR" sz="2200" dirty="0"/>
              <a:t>: Permettre aux élèves de </a:t>
            </a:r>
            <a:r>
              <a:rPr lang="fr-FR" sz="2200" b="1" dirty="0"/>
              <a:t>comprendre la complexité </a:t>
            </a:r>
            <a:r>
              <a:rPr lang="fr-FR" sz="2200" dirty="0"/>
              <a:t>du gaspillage alimentaire et </a:t>
            </a:r>
            <a:r>
              <a:rPr lang="fr-FR" sz="2200" b="1" dirty="0"/>
              <a:t>d'agir </a:t>
            </a:r>
            <a:r>
              <a:rPr lang="fr-FR" sz="2200" b="1" dirty="0" smtClean="0"/>
              <a:t>concrètement</a:t>
            </a:r>
          </a:p>
          <a:p>
            <a:pPr marL="342900" indent="-342900">
              <a:buFontTx/>
              <a:buChar char="-"/>
            </a:pPr>
            <a:endParaRPr lang="fr-FR" sz="2200" dirty="0"/>
          </a:p>
          <a:p>
            <a:r>
              <a:rPr lang="fr-FR" sz="2200" dirty="0" smtClean="0"/>
              <a:t>-  </a:t>
            </a:r>
            <a:r>
              <a:rPr lang="fr-FR" sz="2200" dirty="0"/>
              <a:t>Déroulé des séances </a:t>
            </a:r>
            <a:r>
              <a:rPr lang="fr-FR" sz="2200" dirty="0" smtClean="0"/>
              <a:t>:    6 </a:t>
            </a:r>
            <a:r>
              <a:rPr lang="fr-FR" sz="2200" dirty="0"/>
              <a:t>séances (1h</a:t>
            </a:r>
            <a:r>
              <a:rPr lang="fr-FR" sz="2200" dirty="0" smtClean="0"/>
              <a:t>)   /     3 </a:t>
            </a:r>
            <a:r>
              <a:rPr lang="fr-FR" sz="2200" dirty="0"/>
              <a:t>inter-séances (pesées, interviews</a:t>
            </a:r>
            <a:r>
              <a:rPr lang="fr-FR" sz="2200" dirty="0" smtClean="0"/>
              <a:t>)  /  1 </a:t>
            </a:r>
            <a:r>
              <a:rPr lang="fr-FR" sz="2200" dirty="0"/>
              <a:t>séance de valorisation (exposition, projection vidéo, temps d’animation </a:t>
            </a:r>
            <a:r>
              <a:rPr lang="fr-FR" sz="2200" dirty="0" smtClean="0"/>
              <a:t>…)      /  1   </a:t>
            </a:r>
            <a:r>
              <a:rPr lang="fr-FR" sz="2200" dirty="0"/>
              <a:t>évaluation finale (pesée</a:t>
            </a:r>
            <a:r>
              <a:rPr lang="fr-FR" sz="2200" dirty="0" smtClean="0"/>
              <a:t>)</a:t>
            </a:r>
          </a:p>
          <a:p>
            <a:endParaRPr lang="fr-FR" sz="2200" dirty="0"/>
          </a:p>
          <a:p>
            <a:pPr marL="285750" indent="-285750">
              <a:buFontTx/>
              <a:buChar char="-"/>
            </a:pPr>
            <a:r>
              <a:rPr lang="fr-FR" sz="2200" dirty="0" smtClean="0"/>
              <a:t>Contient </a:t>
            </a:r>
            <a:r>
              <a:rPr lang="fr-FR" sz="2200" dirty="0"/>
              <a:t>un guide d’utilisation, un déroulé de séance, des </a:t>
            </a:r>
            <a:r>
              <a:rPr lang="fr-FR" sz="2200" b="1" dirty="0"/>
              <a:t>fiches d’activités</a:t>
            </a:r>
            <a:r>
              <a:rPr lang="fr-FR" sz="2200" dirty="0"/>
              <a:t>, des fiches diagnostic, un </a:t>
            </a:r>
            <a:r>
              <a:rPr lang="fr-FR" sz="2200" b="1" dirty="0"/>
              <a:t>protolangage</a:t>
            </a:r>
            <a:r>
              <a:rPr lang="fr-FR" sz="2200" dirty="0"/>
              <a:t>, le </a:t>
            </a:r>
            <a:r>
              <a:rPr lang="fr-FR" sz="2200" b="1" dirty="0"/>
              <a:t>jeu de la ficelle</a:t>
            </a:r>
            <a:r>
              <a:rPr lang="fr-FR" sz="2200" dirty="0" smtClean="0"/>
              <a:t>,   et </a:t>
            </a:r>
            <a:r>
              <a:rPr lang="fr-FR" sz="2200" dirty="0"/>
              <a:t>des ressources vidéos</a:t>
            </a:r>
            <a:r>
              <a:rPr lang="fr-FR" sz="2200" dirty="0" smtClean="0"/>
              <a:t>. </a:t>
            </a:r>
          </a:p>
          <a:p>
            <a:pPr marL="285750" indent="-285750">
              <a:buFontTx/>
              <a:buChar char="-"/>
            </a:pPr>
            <a:endParaRPr lang="fr-FR" sz="2200" dirty="0"/>
          </a:p>
          <a:p>
            <a:r>
              <a:rPr lang="fr-FR" sz="2200" dirty="0" smtClean="0"/>
              <a:t>-  </a:t>
            </a:r>
            <a:r>
              <a:rPr lang="fr-FR" sz="2200" dirty="0"/>
              <a:t>Téléchargement gratuit  </a:t>
            </a:r>
            <a:r>
              <a:rPr lang="fr-FR" sz="2200" dirty="0" smtClean="0"/>
              <a:t>/ Accompagnement possible :    TTC </a:t>
            </a:r>
            <a:r>
              <a:rPr lang="fr-FR" sz="2200" dirty="0"/>
              <a:t>+ frais déplacement</a:t>
            </a:r>
          </a:p>
          <a:p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3"/>
          <a:stretch/>
        </p:blipFill>
        <p:spPr>
          <a:xfrm>
            <a:off x="1537921" y="5730753"/>
            <a:ext cx="9143640" cy="1137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478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Retour d’expériences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9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Image 1"/>
          <p:cNvPicPr/>
          <p:nvPr/>
        </p:nvPicPr>
        <p:blipFill>
          <a:blip r:embed="rId3"/>
          <a:stretch/>
        </p:blipFill>
        <p:spPr>
          <a:xfrm>
            <a:off x="806040" y="310320"/>
            <a:ext cx="2866680" cy="1492920"/>
          </a:xfrm>
          <a:prstGeom prst="rect">
            <a:avLst/>
          </a:prstGeom>
          <a:ln>
            <a:noFill/>
          </a:ln>
        </p:spPr>
      </p:pic>
      <p:sp>
        <p:nvSpPr>
          <p:cNvPr id="390" name="CustomShape 1"/>
          <p:cNvSpPr/>
          <p:nvPr/>
        </p:nvSpPr>
        <p:spPr>
          <a:xfrm>
            <a:off x="152280" y="2171160"/>
            <a:ext cx="6095520" cy="150084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fr-FR" sz="1800" b="0" strike="noStrike" spc="-1">
                <a:solidFill>
                  <a:srgbClr val="8E4221"/>
                </a:solidFill>
                <a:latin typeface="Arial"/>
              </a:rPr>
              <a:t>COMMUNIQUER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Impliquer les équipes (dynamique gagnant-gagnant)</a:t>
            </a:r>
            <a:endParaRPr lang="fr-FR" sz="16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Expliquer aux parents </a:t>
            </a:r>
            <a:endParaRPr lang="fr-FR" sz="16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pédagogie avec les enfants</a:t>
            </a:r>
            <a:endParaRPr lang="fr-FR" sz="16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Relancer régulièrement directeurs d’école pour sortie scolaire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391" name="CustomShape 2"/>
          <p:cNvSpPr/>
          <p:nvPr/>
        </p:nvSpPr>
        <p:spPr>
          <a:xfrm>
            <a:off x="6616800" y="2171160"/>
            <a:ext cx="5397120" cy="19627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fr-FR" sz="1800" b="0" strike="noStrike" spc="-1">
                <a:solidFill>
                  <a:srgbClr val="8E4221"/>
                </a:solidFill>
                <a:latin typeface="Arial"/>
              </a:rPr>
              <a:t>EN CUISINE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Commande effectif bas </a:t>
            </a: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(pas réutilisable) 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/ </a:t>
            </a: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maximum (réutilisable : Yaourts, fruits ….)</a:t>
            </a:r>
            <a:endParaRPr lang="fr-FR" sz="12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Réduire les stocks </a:t>
            </a:r>
            <a:endParaRPr lang="fr-FR" sz="16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Faire coïncider :  production = réellement consommé</a:t>
            </a:r>
            <a:endParaRPr lang="fr-FR" sz="16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Pesées quotidiennes = évaluer objectivement les progrès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392" name="CustomShape 3"/>
          <p:cNvSpPr/>
          <p:nvPr/>
        </p:nvSpPr>
        <p:spPr>
          <a:xfrm>
            <a:off x="5132520" y="310320"/>
            <a:ext cx="5352840" cy="93276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fr-FR" sz="1800" b="0" strike="noStrike" spc="-1">
                <a:solidFill>
                  <a:srgbClr val="8E4221"/>
                </a:solidFill>
                <a:latin typeface="Arial"/>
              </a:rPr>
              <a:t>DANS LES MENUS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Souplesse indication menus  </a:t>
            </a:r>
            <a:endParaRPr lang="fr-FR" sz="16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Supprimer l’information sur la composition du goûter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393" name="CustomShape 4"/>
          <p:cNvSpPr/>
          <p:nvPr/>
        </p:nvSpPr>
        <p:spPr>
          <a:xfrm>
            <a:off x="152280" y="4264560"/>
            <a:ext cx="6095520" cy="1216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fr-FR" sz="1800" b="0" strike="noStrike" spc="-1">
                <a:solidFill>
                  <a:srgbClr val="8E4221"/>
                </a:solidFill>
                <a:latin typeface="Arial"/>
              </a:rPr>
              <a:t>DANS LES OFFICES</a:t>
            </a:r>
            <a:endParaRPr lang="fr-FR" sz="18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Sortir au fur et à mesure les denrées du réfrigérateur</a:t>
            </a:r>
            <a:endParaRPr lang="fr-FR" sz="16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Répartir les portions en fonction des maternelles et primaires</a:t>
            </a:r>
            <a:endParaRPr lang="fr-FR" sz="16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Retour régulier à la cuisine centrale des surplus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394" name="CustomShape 5"/>
          <p:cNvSpPr/>
          <p:nvPr/>
        </p:nvSpPr>
        <p:spPr>
          <a:xfrm>
            <a:off x="6616800" y="4910760"/>
            <a:ext cx="5397120" cy="11761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fr-FR" sz="1800" b="0" strike="noStrike" spc="-1">
                <a:solidFill>
                  <a:srgbClr val="8E4221"/>
                </a:solidFill>
                <a:latin typeface="Arial"/>
              </a:rPr>
              <a:t>PENDANT LE REPAS </a:t>
            </a:r>
            <a:endParaRPr lang="fr-FR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Inciter l’enfant à goûter, reproposer systématiquement avant de débarrasser les plats de services.</a:t>
            </a:r>
            <a:endParaRPr lang="fr-FR" sz="16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Faire participer les enfants aux pesées quotidiennes</a:t>
            </a:r>
            <a:endParaRPr lang="fr-FR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023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extShape 1"/>
          <p:cNvSpPr txBox="1"/>
          <p:nvPr/>
        </p:nvSpPr>
        <p:spPr>
          <a:xfrm>
            <a:off x="3084120" y="286560"/>
            <a:ext cx="8071200" cy="1450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85000"/>
              </a:lnSpc>
            </a:pPr>
            <a:r>
              <a:rPr lang="en-US" sz="4800" b="0" strike="noStrike" spc="-52">
                <a:solidFill>
                  <a:srgbClr val="404040"/>
                </a:solidFill>
                <a:latin typeface="Calibri Light"/>
              </a:rPr>
              <a:t>Les résultats 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6" name="TextShape 2"/>
          <p:cNvSpPr txBox="1"/>
          <p:nvPr/>
        </p:nvSpPr>
        <p:spPr>
          <a:xfrm>
            <a:off x="477600" y="1847202"/>
            <a:ext cx="11714400" cy="402300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Autofit/>
          </a:bodyPr>
          <a:lstStyle/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Wingdings" charset="2"/>
              <a:buChar char=""/>
            </a:pPr>
            <a:r>
              <a:rPr lang="en-US" sz="2400" b="0" i="1" strike="noStrike" spc="-1" dirty="0">
                <a:solidFill>
                  <a:srgbClr val="404040"/>
                </a:solidFill>
                <a:latin typeface="Calibri"/>
              </a:rPr>
              <a:t> </a:t>
            </a:r>
            <a:r>
              <a:rPr lang="en-US" sz="2800" b="0" i="1" strike="noStrike" spc="-1" dirty="0" err="1">
                <a:solidFill>
                  <a:srgbClr val="404040"/>
                </a:solidFill>
                <a:latin typeface="Calibri"/>
              </a:rPr>
              <a:t>Une</a:t>
            </a:r>
            <a:r>
              <a:rPr lang="en-US" sz="2800" b="0" i="1" strike="noStrike" spc="-1" dirty="0">
                <a:solidFill>
                  <a:srgbClr val="404040"/>
                </a:solidFill>
                <a:latin typeface="Calibri"/>
              </a:rPr>
              <a:t> </a:t>
            </a:r>
            <a:r>
              <a:rPr lang="en-US" sz="2800" b="0" i="1" strike="noStrike" spc="-1" dirty="0" err="1">
                <a:solidFill>
                  <a:srgbClr val="404040"/>
                </a:solidFill>
                <a:latin typeface="Calibri"/>
              </a:rPr>
              <a:t>réduction</a:t>
            </a:r>
            <a:r>
              <a:rPr lang="en-US" sz="2800" b="0" i="1" strike="noStrike" spc="-1" dirty="0">
                <a:solidFill>
                  <a:srgbClr val="404040"/>
                </a:solidFill>
                <a:latin typeface="Calibri"/>
              </a:rPr>
              <a:t> du </a:t>
            </a:r>
            <a:r>
              <a:rPr lang="en-US" sz="2800" b="0" i="1" strike="noStrike" spc="-1" dirty="0" err="1">
                <a:solidFill>
                  <a:srgbClr val="404040"/>
                </a:solidFill>
                <a:latin typeface="Calibri"/>
              </a:rPr>
              <a:t>gaspillage</a:t>
            </a:r>
            <a:r>
              <a:rPr lang="en-US" sz="2800" b="0" i="1" strike="noStrike" spc="-1" dirty="0">
                <a:solidFill>
                  <a:srgbClr val="404040"/>
                </a:solidFill>
                <a:latin typeface="Calibri"/>
              </a:rPr>
              <a:t> de +80 g </a:t>
            </a:r>
            <a:r>
              <a:rPr lang="en-US" sz="2800" b="0" i="1" strike="noStrike" spc="-1" dirty="0" err="1">
                <a:solidFill>
                  <a:srgbClr val="404040"/>
                </a:solidFill>
                <a:latin typeface="Calibri"/>
              </a:rPr>
              <a:t>en</a:t>
            </a:r>
            <a:r>
              <a:rPr lang="en-US" sz="2800" b="0" i="1" strike="noStrike" spc="-1" dirty="0">
                <a:solidFill>
                  <a:srgbClr val="404040"/>
                </a:solidFill>
                <a:latin typeface="Calibri"/>
              </a:rPr>
              <a:t> 2015  à 30 gr </a:t>
            </a:r>
            <a:r>
              <a:rPr lang="en-US" sz="2800" b="0" i="1" strike="noStrike" spc="-1" dirty="0" err="1">
                <a:solidFill>
                  <a:srgbClr val="404040"/>
                </a:solidFill>
                <a:latin typeface="Calibri"/>
              </a:rPr>
              <a:t>depuis</a:t>
            </a:r>
            <a:r>
              <a:rPr lang="en-US" sz="2800" b="0" i="1" strike="noStrike" spc="-1" dirty="0">
                <a:solidFill>
                  <a:srgbClr val="404040"/>
                </a:solidFill>
                <a:latin typeface="Calibri"/>
              </a:rPr>
              <a:t> 2018</a:t>
            </a:r>
            <a:endParaRPr lang="en-US" sz="2800" b="0" strike="noStrike" spc="-1" dirty="0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en-US" sz="1100" b="0" strike="noStrike" spc="-1" dirty="0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Wingdings" charset="2"/>
              <a:buChar char=""/>
            </a:pPr>
            <a:r>
              <a:rPr lang="en-US" sz="2800" b="0" i="1" strike="noStrike" spc="-1" dirty="0">
                <a:solidFill>
                  <a:srgbClr val="404040"/>
                </a:solidFill>
                <a:latin typeface="Calibri"/>
              </a:rPr>
              <a:t> Pour un </a:t>
            </a:r>
            <a:r>
              <a:rPr lang="en-US" sz="2800" b="0" i="1" strike="noStrike" spc="-1" dirty="0" err="1">
                <a:solidFill>
                  <a:srgbClr val="404040"/>
                </a:solidFill>
                <a:latin typeface="Calibri"/>
              </a:rPr>
              <a:t>coût</a:t>
            </a:r>
            <a:r>
              <a:rPr lang="en-US" sz="2800" b="0" i="1" strike="noStrike" spc="-1" dirty="0">
                <a:solidFill>
                  <a:srgbClr val="404040"/>
                </a:solidFill>
                <a:latin typeface="Calibri"/>
              </a:rPr>
              <a:t> </a:t>
            </a:r>
            <a:r>
              <a:rPr lang="en-US" sz="2800" b="0" i="1" strike="noStrike" spc="-1" dirty="0" err="1">
                <a:solidFill>
                  <a:srgbClr val="404040"/>
                </a:solidFill>
                <a:latin typeface="Calibri"/>
              </a:rPr>
              <a:t>denrée</a:t>
            </a:r>
            <a:r>
              <a:rPr lang="en-US" sz="2800" b="0" i="1" strike="noStrike" spc="-1" dirty="0">
                <a:solidFill>
                  <a:srgbClr val="404040"/>
                </a:solidFill>
                <a:latin typeface="Calibri"/>
              </a:rPr>
              <a:t> </a:t>
            </a:r>
            <a:r>
              <a:rPr lang="en-US" sz="2800" b="0" i="1" strike="noStrike" spc="-1" dirty="0" err="1">
                <a:solidFill>
                  <a:srgbClr val="404040"/>
                </a:solidFill>
                <a:latin typeface="Calibri"/>
              </a:rPr>
              <a:t>identique</a:t>
            </a:r>
            <a:endParaRPr lang="en-US" sz="2800" b="0" strike="noStrike" spc="-1" dirty="0">
              <a:solidFill>
                <a:srgbClr val="404040"/>
              </a:solidFill>
              <a:latin typeface="Calibri"/>
            </a:endParaRPr>
          </a:p>
          <a:p>
            <a:pPr marL="932760" lvl="4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Arial"/>
              <a:buChar char="•"/>
            </a:pPr>
            <a:r>
              <a:rPr lang="en-US" sz="2400" b="0" i="1" strike="noStrike" spc="-1" dirty="0">
                <a:solidFill>
                  <a:srgbClr val="404040"/>
                </a:solidFill>
                <a:latin typeface="Calibri"/>
              </a:rPr>
              <a:t>  20% de bio </a:t>
            </a:r>
            <a:r>
              <a:rPr lang="en-US" sz="2400" b="0" i="1" strike="noStrike" spc="-1" dirty="0" err="1">
                <a:solidFill>
                  <a:srgbClr val="404040"/>
                </a:solidFill>
                <a:latin typeface="Calibri"/>
              </a:rPr>
              <a:t>dont</a:t>
            </a:r>
            <a:r>
              <a:rPr lang="en-US" sz="2400" b="0" i="1" strike="noStrike" spc="-1" dirty="0">
                <a:solidFill>
                  <a:srgbClr val="404040"/>
                </a:solidFill>
                <a:latin typeface="Calibri"/>
              </a:rPr>
              <a:t> 10 % </a:t>
            </a:r>
            <a:r>
              <a:rPr lang="en-US" sz="2400" b="0" i="1" strike="noStrike" spc="-1" dirty="0" err="1">
                <a:solidFill>
                  <a:srgbClr val="404040"/>
                </a:solidFill>
                <a:latin typeface="Calibri"/>
              </a:rPr>
              <a:t>en</a:t>
            </a:r>
            <a:r>
              <a:rPr lang="en-US" sz="2400" b="0" i="1" strike="noStrike" spc="-1" dirty="0">
                <a:solidFill>
                  <a:srgbClr val="404040"/>
                </a:solidFill>
                <a:latin typeface="Calibri"/>
              </a:rPr>
              <a:t> local</a:t>
            </a:r>
            <a:endParaRPr lang="en-US" sz="2400" b="0" strike="noStrike" spc="-1" dirty="0">
              <a:solidFill>
                <a:srgbClr val="404040"/>
              </a:solidFill>
              <a:latin typeface="Calibri"/>
            </a:endParaRPr>
          </a:p>
          <a:p>
            <a:pPr marL="932760" lvl="4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Arial"/>
              <a:buChar char="•"/>
            </a:pPr>
            <a:r>
              <a:rPr lang="en-US" sz="2400" b="0" i="1" strike="noStrike" spc="-1" dirty="0">
                <a:solidFill>
                  <a:srgbClr val="404040"/>
                </a:solidFill>
                <a:latin typeface="Calibri"/>
              </a:rPr>
              <a:t>  du </a:t>
            </a:r>
            <a:r>
              <a:rPr lang="en-US" sz="2400" b="0" i="1" strike="noStrike" spc="-1" dirty="0" err="1">
                <a:solidFill>
                  <a:srgbClr val="404040"/>
                </a:solidFill>
                <a:latin typeface="Calibri"/>
              </a:rPr>
              <a:t>poisson</a:t>
            </a:r>
            <a:r>
              <a:rPr lang="en-US" sz="2400" b="0" i="1" strike="noStrike" spc="-1" dirty="0">
                <a:solidFill>
                  <a:srgbClr val="404040"/>
                </a:solidFill>
                <a:latin typeface="Calibri"/>
              </a:rPr>
              <a:t> </a:t>
            </a:r>
            <a:r>
              <a:rPr lang="en-US" sz="2400" b="0" i="1" strike="noStrike" spc="-1" dirty="0" err="1">
                <a:solidFill>
                  <a:srgbClr val="404040"/>
                </a:solidFill>
                <a:latin typeface="Calibri"/>
              </a:rPr>
              <a:t>frais</a:t>
            </a:r>
            <a:r>
              <a:rPr lang="en-US" sz="2400" b="0" i="1" strike="noStrike" spc="-1" dirty="0">
                <a:solidFill>
                  <a:srgbClr val="404040"/>
                </a:solidFill>
                <a:latin typeface="Calibri"/>
              </a:rPr>
              <a:t> 2 </a:t>
            </a:r>
            <a:r>
              <a:rPr lang="en-US" sz="2400" b="0" i="1" strike="noStrike" spc="-1" dirty="0" err="1">
                <a:solidFill>
                  <a:srgbClr val="404040"/>
                </a:solidFill>
                <a:latin typeface="Calibri"/>
              </a:rPr>
              <a:t>fois</a:t>
            </a:r>
            <a:r>
              <a:rPr lang="en-US" sz="2400" b="0" i="1" strike="noStrike" spc="-1" dirty="0">
                <a:solidFill>
                  <a:srgbClr val="404040"/>
                </a:solidFill>
                <a:latin typeface="Calibri"/>
              </a:rPr>
              <a:t> sur 3</a:t>
            </a:r>
            <a:endParaRPr lang="en-US" sz="2400" b="0" strike="noStrike" spc="-1" dirty="0">
              <a:solidFill>
                <a:srgbClr val="404040"/>
              </a:solidFill>
              <a:latin typeface="Calibri"/>
            </a:endParaRPr>
          </a:p>
          <a:p>
            <a:pPr marL="932760" lvl="4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Arial"/>
              <a:buChar char="•"/>
            </a:pPr>
            <a:r>
              <a:rPr lang="en-US" sz="2400" b="0" i="1" strike="noStrike" spc="-1" dirty="0">
                <a:solidFill>
                  <a:srgbClr val="404040"/>
                </a:solidFill>
                <a:latin typeface="Calibri"/>
              </a:rPr>
              <a:t>  </a:t>
            </a:r>
            <a:r>
              <a:rPr lang="en-US" sz="2400" b="0" i="1" strike="noStrike" spc="-1" dirty="0" err="1">
                <a:solidFill>
                  <a:srgbClr val="404040"/>
                </a:solidFill>
                <a:latin typeface="Calibri"/>
              </a:rPr>
              <a:t>viande</a:t>
            </a:r>
            <a:r>
              <a:rPr lang="en-US" sz="2400" b="0" i="1" strike="noStrike" spc="-1" dirty="0">
                <a:solidFill>
                  <a:srgbClr val="404040"/>
                </a:solidFill>
                <a:latin typeface="Calibri"/>
              </a:rPr>
              <a:t> de </a:t>
            </a:r>
            <a:r>
              <a:rPr lang="en-US" sz="2400" b="0" i="1" strike="noStrike" spc="-1" dirty="0" err="1">
                <a:solidFill>
                  <a:srgbClr val="404040"/>
                </a:solidFill>
                <a:latin typeface="Calibri"/>
              </a:rPr>
              <a:t>bœuf</a:t>
            </a:r>
            <a:r>
              <a:rPr lang="en-US" sz="2400" b="0" i="1" strike="noStrike" spc="-1" dirty="0">
                <a:solidFill>
                  <a:srgbClr val="404040"/>
                </a:solidFill>
                <a:latin typeface="Calibri"/>
              </a:rPr>
              <a:t> et </a:t>
            </a:r>
            <a:r>
              <a:rPr lang="en-US" sz="2400" b="0" i="1" strike="noStrike" spc="-1" dirty="0" err="1">
                <a:solidFill>
                  <a:srgbClr val="404040"/>
                </a:solidFill>
                <a:latin typeface="Calibri"/>
              </a:rPr>
              <a:t>porc</a:t>
            </a:r>
            <a:r>
              <a:rPr lang="en-US" sz="2400" b="0" i="1" strike="noStrike" spc="-1" dirty="0">
                <a:solidFill>
                  <a:srgbClr val="404040"/>
                </a:solidFill>
                <a:latin typeface="Calibri"/>
              </a:rPr>
              <a:t> de la </a:t>
            </a:r>
            <a:r>
              <a:rPr lang="en-US" sz="2400" b="0" i="1" strike="noStrike" spc="-1" dirty="0" err="1">
                <a:solidFill>
                  <a:srgbClr val="404040"/>
                </a:solidFill>
                <a:latin typeface="Calibri"/>
              </a:rPr>
              <a:t>région</a:t>
            </a:r>
            <a:r>
              <a:rPr lang="en-US" sz="2400" b="0" i="1" strike="noStrike" spc="-1" dirty="0">
                <a:solidFill>
                  <a:srgbClr val="404040"/>
                </a:solidFill>
                <a:latin typeface="Calibri"/>
              </a:rPr>
              <a:t> </a:t>
            </a:r>
            <a:endParaRPr lang="en-US" sz="2400" b="0" strike="noStrike" spc="-1" dirty="0">
              <a:solidFill>
                <a:srgbClr val="404040"/>
              </a:solidFill>
              <a:latin typeface="Calibri"/>
            </a:endParaRPr>
          </a:p>
          <a:p>
            <a:pPr marL="932760" lvl="4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Arial"/>
              <a:buChar char="•"/>
            </a:pPr>
            <a:r>
              <a:rPr lang="en-US" sz="2400" b="0" i="1" strike="noStrike" spc="-1" dirty="0">
                <a:solidFill>
                  <a:srgbClr val="404040"/>
                </a:solidFill>
                <a:latin typeface="Calibri"/>
              </a:rPr>
              <a:t>   </a:t>
            </a:r>
            <a:r>
              <a:rPr lang="en-US" sz="2400" b="0" i="1" strike="noStrike" spc="-1" dirty="0" err="1">
                <a:solidFill>
                  <a:srgbClr val="404040"/>
                </a:solidFill>
                <a:latin typeface="Calibri"/>
              </a:rPr>
              <a:t>poulet</a:t>
            </a:r>
            <a:r>
              <a:rPr lang="en-US" sz="2400" b="0" i="1" strike="noStrike" spc="-1" dirty="0">
                <a:solidFill>
                  <a:srgbClr val="404040"/>
                </a:solidFill>
                <a:latin typeface="Calibri"/>
              </a:rPr>
              <a:t> et la </a:t>
            </a:r>
            <a:r>
              <a:rPr lang="en-US" sz="2400" b="0" i="1" strike="noStrike" spc="-1" dirty="0" err="1">
                <a:solidFill>
                  <a:srgbClr val="404040"/>
                </a:solidFill>
                <a:latin typeface="Calibri"/>
              </a:rPr>
              <a:t>pintade</a:t>
            </a:r>
            <a:r>
              <a:rPr lang="en-US" sz="2400" b="0" i="1" strike="noStrike" spc="-1" dirty="0">
                <a:solidFill>
                  <a:srgbClr val="404040"/>
                </a:solidFill>
                <a:latin typeface="Calibri"/>
              </a:rPr>
              <a:t> </a:t>
            </a:r>
            <a:r>
              <a:rPr lang="en-US" sz="2400" b="0" i="1" strike="noStrike" spc="-1" dirty="0" err="1">
                <a:solidFill>
                  <a:srgbClr val="404040"/>
                </a:solidFill>
                <a:latin typeface="Calibri"/>
              </a:rPr>
              <a:t>en</a:t>
            </a:r>
            <a:r>
              <a:rPr lang="en-US" sz="2400" b="0" i="1" strike="noStrike" spc="-1" dirty="0">
                <a:solidFill>
                  <a:srgbClr val="404040"/>
                </a:solidFill>
                <a:latin typeface="Calibri"/>
              </a:rPr>
              <a:t> label rouge</a:t>
            </a:r>
            <a:endParaRPr lang="en-US" sz="2400" b="0" strike="noStrike" spc="-1" dirty="0">
              <a:solidFill>
                <a:srgbClr val="404040"/>
              </a:solidFill>
              <a:latin typeface="Calibri"/>
            </a:endParaRPr>
          </a:p>
          <a:p>
            <a:pPr marL="932760" lvl="4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Arial"/>
              <a:buChar char="•"/>
            </a:pPr>
            <a:r>
              <a:rPr lang="en-US" sz="2400" b="0" i="1" strike="noStrike" spc="-1" dirty="0">
                <a:solidFill>
                  <a:srgbClr val="404040"/>
                </a:solidFill>
                <a:latin typeface="Calibri"/>
              </a:rPr>
              <a:t>   </a:t>
            </a:r>
            <a:r>
              <a:rPr lang="en-US" sz="2400" b="0" i="1" strike="noStrike" spc="-1" dirty="0" err="1">
                <a:solidFill>
                  <a:srgbClr val="404040"/>
                </a:solidFill>
                <a:latin typeface="Calibri"/>
              </a:rPr>
              <a:t>Yaourt</a:t>
            </a:r>
            <a:r>
              <a:rPr lang="en-US" sz="2400" b="0" i="1" strike="noStrike" spc="-1" dirty="0">
                <a:solidFill>
                  <a:srgbClr val="404040"/>
                </a:solidFill>
                <a:latin typeface="Calibri"/>
              </a:rPr>
              <a:t>, </a:t>
            </a:r>
            <a:r>
              <a:rPr lang="en-US" sz="2400" b="0" i="1" strike="noStrike" spc="-1" dirty="0" err="1">
                <a:solidFill>
                  <a:srgbClr val="404040"/>
                </a:solidFill>
                <a:latin typeface="Calibri"/>
              </a:rPr>
              <a:t>lait</a:t>
            </a:r>
            <a:r>
              <a:rPr lang="en-US" sz="2400" b="0" i="1" strike="noStrike" spc="-1" dirty="0">
                <a:solidFill>
                  <a:srgbClr val="404040"/>
                </a:solidFill>
                <a:latin typeface="Calibri"/>
              </a:rPr>
              <a:t> , </a:t>
            </a:r>
            <a:r>
              <a:rPr lang="en-US" sz="2400" b="0" i="1" strike="noStrike" spc="-1" dirty="0" err="1">
                <a:solidFill>
                  <a:srgbClr val="404040"/>
                </a:solidFill>
                <a:latin typeface="Calibri"/>
              </a:rPr>
              <a:t>beurre</a:t>
            </a:r>
            <a:r>
              <a:rPr lang="en-US" sz="2400" b="0" i="1" strike="noStrike" spc="-1" dirty="0">
                <a:solidFill>
                  <a:srgbClr val="404040"/>
                </a:solidFill>
                <a:latin typeface="Calibri"/>
              </a:rPr>
              <a:t>, </a:t>
            </a:r>
            <a:r>
              <a:rPr lang="en-US" sz="2400" b="0" i="1" strike="noStrike" spc="-1" dirty="0" err="1">
                <a:solidFill>
                  <a:srgbClr val="404040"/>
                </a:solidFill>
                <a:latin typeface="Calibri"/>
              </a:rPr>
              <a:t>fermier</a:t>
            </a:r>
            <a:r>
              <a:rPr lang="en-US" sz="2400" b="0" i="1" strike="noStrike" spc="-1" dirty="0">
                <a:solidFill>
                  <a:srgbClr val="404040"/>
                </a:solidFill>
                <a:latin typeface="Calibri"/>
              </a:rPr>
              <a:t> </a:t>
            </a:r>
            <a:r>
              <a:rPr lang="en-US" sz="2400" b="0" i="1" strike="noStrike" spc="-1" dirty="0" err="1">
                <a:solidFill>
                  <a:srgbClr val="404040"/>
                </a:solidFill>
                <a:latin typeface="Calibri"/>
              </a:rPr>
              <a:t>ou</a:t>
            </a:r>
            <a:r>
              <a:rPr lang="en-US" sz="2400" b="0" i="1" strike="noStrike" spc="-1" dirty="0">
                <a:solidFill>
                  <a:srgbClr val="404040"/>
                </a:solidFill>
                <a:latin typeface="Calibri"/>
              </a:rPr>
              <a:t> bio</a:t>
            </a:r>
            <a:endParaRPr lang="en-US" sz="2400" b="0" strike="noStrike" spc="-1" dirty="0">
              <a:solidFill>
                <a:srgbClr val="404040"/>
              </a:solidFill>
              <a:latin typeface="Calibri"/>
            </a:endParaRPr>
          </a:p>
          <a:p>
            <a:endParaRPr lang="en-US" sz="1600" b="0" strike="noStrike" spc="-1" dirty="0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Wingdings" charset="2"/>
              <a:buChar char=""/>
            </a:pPr>
            <a:r>
              <a:rPr lang="en-US" sz="2800" b="0" i="1" strike="noStrike" spc="-1" dirty="0">
                <a:solidFill>
                  <a:srgbClr val="404040"/>
                </a:solidFill>
                <a:latin typeface="Calibri"/>
              </a:rPr>
              <a:t>Un fil </a:t>
            </a:r>
            <a:r>
              <a:rPr lang="en-US" sz="2800" b="0" i="1" strike="noStrike" spc="-1" dirty="0" err="1">
                <a:solidFill>
                  <a:srgbClr val="404040"/>
                </a:solidFill>
                <a:latin typeface="Calibri"/>
              </a:rPr>
              <a:t>conducteur</a:t>
            </a:r>
            <a:r>
              <a:rPr lang="en-US" sz="2800" b="0" i="1" strike="noStrike" spc="-1" dirty="0">
                <a:solidFill>
                  <a:srgbClr val="404040"/>
                </a:solidFill>
                <a:latin typeface="Calibri"/>
              </a:rPr>
              <a:t> pour </a:t>
            </a:r>
            <a:r>
              <a:rPr lang="en-US" sz="2800" b="0" i="1" strike="noStrike" spc="-1" dirty="0" err="1">
                <a:solidFill>
                  <a:srgbClr val="404040"/>
                </a:solidFill>
                <a:latin typeface="Calibri"/>
              </a:rPr>
              <a:t>une</a:t>
            </a:r>
            <a:r>
              <a:rPr lang="en-US" sz="2800" b="0" i="1" strike="noStrike" spc="-1" dirty="0">
                <a:solidFill>
                  <a:srgbClr val="404040"/>
                </a:solidFill>
                <a:latin typeface="Calibri"/>
              </a:rPr>
              <a:t> </a:t>
            </a:r>
            <a:r>
              <a:rPr lang="en-US" sz="2800" b="0" i="1" strike="noStrike" spc="-1" dirty="0" err="1">
                <a:solidFill>
                  <a:srgbClr val="404040"/>
                </a:solidFill>
                <a:latin typeface="Calibri"/>
              </a:rPr>
              <a:t>dynamique</a:t>
            </a:r>
            <a:r>
              <a:rPr lang="en-US" sz="2800" b="0" i="1" strike="noStrike" spc="-1" dirty="0">
                <a:solidFill>
                  <a:srgbClr val="404040"/>
                </a:solidFill>
                <a:latin typeface="Calibri"/>
              </a:rPr>
              <a:t> positive avec </a:t>
            </a:r>
            <a:r>
              <a:rPr lang="en-US" sz="2800" b="0" i="1" strike="noStrike" spc="-1" dirty="0" err="1">
                <a:solidFill>
                  <a:srgbClr val="404040"/>
                </a:solidFill>
                <a:latin typeface="Calibri"/>
              </a:rPr>
              <a:t>l’ensemble</a:t>
            </a:r>
            <a:r>
              <a:rPr lang="en-US" sz="2800" b="0" i="1" strike="noStrike" spc="-1" dirty="0">
                <a:solidFill>
                  <a:srgbClr val="404040"/>
                </a:solidFill>
                <a:latin typeface="Calibri"/>
              </a:rPr>
              <a:t> des </a:t>
            </a:r>
            <a:r>
              <a:rPr lang="en-US" sz="2800" b="0" i="1" strike="noStrike" spc="-1" dirty="0" err="1">
                <a:solidFill>
                  <a:srgbClr val="404040"/>
                </a:solidFill>
                <a:latin typeface="Calibri"/>
              </a:rPr>
              <a:t>équipes</a:t>
            </a:r>
            <a:endParaRPr lang="en-US" sz="2800" b="0" strike="noStrike" spc="-1" dirty="0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en-US" sz="2800" b="0" strike="noStrike" spc="-1" dirty="0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397" name="Image 3"/>
          <p:cNvPicPr/>
          <p:nvPr/>
        </p:nvPicPr>
        <p:blipFill>
          <a:blip r:embed="rId2"/>
          <a:stretch/>
        </p:blipFill>
        <p:spPr>
          <a:xfrm>
            <a:off x="9237240" y="69840"/>
            <a:ext cx="2694240" cy="1403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324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856080" y="609480"/>
            <a:ext cx="5772960" cy="81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85000"/>
              </a:lnSpc>
            </a:pPr>
            <a:r>
              <a:rPr lang="fr-FR" sz="4800" b="0" strike="noStrike" spc="-52">
                <a:solidFill>
                  <a:srgbClr val="8E4221"/>
                </a:solidFill>
                <a:latin typeface="Calibri Light"/>
              </a:rPr>
              <a:t>Actions sur le pain </a:t>
            </a:r>
            <a:endParaRPr lang="fr-FR" sz="4800" b="0" strike="noStrike" spc="-1">
              <a:latin typeface="Arial"/>
            </a:endParaRPr>
          </a:p>
        </p:txBody>
      </p:sp>
      <p:pic>
        <p:nvPicPr>
          <p:cNvPr id="399" name="Image 2"/>
          <p:cNvPicPr/>
          <p:nvPr/>
        </p:nvPicPr>
        <p:blipFill>
          <a:blip r:embed="rId3"/>
          <a:stretch/>
        </p:blipFill>
        <p:spPr>
          <a:xfrm>
            <a:off x="9060120" y="0"/>
            <a:ext cx="2857320" cy="1723680"/>
          </a:xfrm>
          <a:prstGeom prst="rect">
            <a:avLst/>
          </a:prstGeom>
          <a:ln>
            <a:noFill/>
          </a:ln>
        </p:spPr>
      </p:pic>
      <p:sp>
        <p:nvSpPr>
          <p:cNvPr id="400" name="CustomShape 2"/>
          <p:cNvSpPr/>
          <p:nvPr/>
        </p:nvSpPr>
        <p:spPr>
          <a:xfrm>
            <a:off x="856080" y="1419840"/>
            <a:ext cx="8407080" cy="3505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724109"/>
              </a:buClr>
              <a:buFont typeface="Wingdings" charset="2"/>
              <a:buChar char=""/>
            </a:pPr>
            <a:r>
              <a:rPr lang="fr-FR" sz="2000" b="0" u="sng" strike="noStrike" spc="-1">
                <a:solidFill>
                  <a:srgbClr val="000000"/>
                </a:solidFill>
                <a:uFillTx/>
                <a:latin typeface="Calibri"/>
              </a:rPr>
              <a:t>Diagnostic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 : 25 kg de pain jeté par semaine 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Calibri"/>
              </a:rPr>
              <a:t>Actions menées : </a:t>
            </a:r>
            <a:endParaRPr lang="fr-FR" sz="2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724109"/>
              </a:buClr>
              <a:buFont typeface="Wingdings" charset="2"/>
              <a:buChar char="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Travail avec le boulanger pour proposer des pains plus fins, moins larges; </a:t>
            </a:r>
            <a:endParaRPr lang="fr-FR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724109"/>
              </a:buClr>
              <a:buFont typeface="Wingdings" charset="2"/>
              <a:buChar char="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Réduction de la taille des tranches </a:t>
            </a:r>
            <a:endParaRPr lang="fr-FR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724109"/>
              </a:buClr>
              <a:buFont typeface="Wingdings" charset="2"/>
              <a:buChar char="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Mise à disposition du pain dans le self </a:t>
            </a:r>
            <a:endParaRPr lang="fr-FR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724109"/>
              </a:buClr>
              <a:buFont typeface="Wingdings" charset="2"/>
              <a:buChar char="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Réduction des commandes 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724109"/>
              </a:buClr>
              <a:buFont typeface="Wingdings" charset="2"/>
              <a:buChar char=""/>
            </a:pPr>
            <a:r>
              <a:rPr lang="fr-FR" sz="2000" b="0" u="sng" strike="noStrike" spc="-1">
                <a:solidFill>
                  <a:srgbClr val="000000"/>
                </a:solidFill>
                <a:uFillTx/>
                <a:latin typeface="Calibri"/>
              </a:rPr>
              <a:t>Evaluation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 au bout de quelques semaines :    5 kg de pain jeté par semaine 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401" name="CustomShape 3"/>
          <p:cNvSpPr/>
          <p:nvPr/>
        </p:nvSpPr>
        <p:spPr>
          <a:xfrm>
            <a:off x="856080" y="5269320"/>
            <a:ext cx="8407080" cy="8218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Bilan gain sur 1 année estimée à  720 kg de pain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Soit l’équivalent de 1800 pains économisés ! </a:t>
            </a:r>
            <a:endParaRPr lang="fr-FR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143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Beaucoup ressources existantes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3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2" y="286603"/>
            <a:ext cx="3898232" cy="5665813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004" y="487615"/>
            <a:ext cx="5336882" cy="573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0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754146" y="-19392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fr-FR" dirty="0"/>
              <a:t>Nombreuses vidéos pour communiquer </a:t>
            </a:r>
          </a:p>
        </p:txBody>
      </p:sp>
      <p:pic>
        <p:nvPicPr>
          <p:cNvPr id="5" name="Image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04" y="3803395"/>
            <a:ext cx="3279548" cy="2422965"/>
          </a:xfrm>
          <a:prstGeom prst="rect">
            <a:avLst/>
          </a:prstGeom>
        </p:spPr>
      </p:pic>
      <p:pic>
        <p:nvPicPr>
          <p:cNvPr id="6" name="Image 5" descr="Les Trailleugaine sur Vimeo - Mozilla Firefox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054" y="2403733"/>
            <a:ext cx="3655104" cy="2553494"/>
          </a:xfrm>
          <a:prstGeom prst="rect">
            <a:avLst/>
          </a:prstGeom>
        </p:spPr>
      </p:pic>
      <p:pic>
        <p:nvPicPr>
          <p:cNvPr id="7" name="Image 6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03" y="1842810"/>
            <a:ext cx="2288385" cy="183767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88" y="1842810"/>
            <a:ext cx="3158207" cy="39211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4146" y="461893"/>
            <a:ext cx="87171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Nombreuses vidéos pour communiquer 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144845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 txBox="1"/>
          <p:nvPr/>
        </p:nvSpPr>
        <p:spPr>
          <a:xfrm>
            <a:off x="1097280" y="-24283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85000"/>
              </a:lnSpc>
            </a:pPr>
            <a:r>
              <a:rPr lang="en-US" sz="4800" b="0" strike="noStrike" spc="-52" dirty="0" err="1">
                <a:solidFill>
                  <a:srgbClr val="404040"/>
                </a:solidFill>
                <a:latin typeface="Calibri Light"/>
              </a:rPr>
              <a:t>Pérenniser</a:t>
            </a:r>
            <a:r>
              <a:rPr lang="en-US" sz="4800" b="0" strike="noStrike" spc="-52" dirty="0">
                <a:solidFill>
                  <a:srgbClr val="404040"/>
                </a:solidFill>
                <a:latin typeface="Calibri Light"/>
              </a:rPr>
              <a:t> la </a:t>
            </a:r>
            <a:r>
              <a:rPr lang="en-US" sz="4800" b="0" strike="noStrike" spc="-52" dirty="0" err="1">
                <a:solidFill>
                  <a:srgbClr val="404040"/>
                </a:solidFill>
                <a:latin typeface="Calibri Light"/>
              </a:rPr>
              <a:t>réduction</a:t>
            </a:r>
            <a:r>
              <a:rPr lang="en-US" sz="4800" b="0" strike="noStrike" spc="-52" dirty="0">
                <a:solidFill>
                  <a:srgbClr val="404040"/>
                </a:solidFill>
                <a:latin typeface="Calibri Light"/>
              </a:rPr>
              <a:t> </a:t>
            </a:r>
            <a:endParaRPr lang="en-US" sz="4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7" name="TextShape 2"/>
          <p:cNvSpPr txBox="1"/>
          <p:nvPr/>
        </p:nvSpPr>
        <p:spPr>
          <a:xfrm>
            <a:off x="1097280" y="1845720"/>
            <a:ext cx="10250640" cy="419544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rmAutofit fontScale="90500" lnSpcReduction="10000"/>
          </a:bodyPr>
          <a:lstStyle/>
          <a:p>
            <a:pPr marL="91440" indent="-9108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en-US" sz="2800" b="1" strike="noStrike" spc="-1" dirty="0" err="1">
                <a:solidFill>
                  <a:srgbClr val="404040"/>
                </a:solidFill>
                <a:latin typeface="Calibri Light"/>
              </a:rPr>
              <a:t>Intégrer</a:t>
            </a:r>
            <a:r>
              <a:rPr lang="en-US" sz="2800" b="1" strike="noStrike" spc="-1" dirty="0">
                <a:solidFill>
                  <a:srgbClr val="404040"/>
                </a:solidFill>
                <a:latin typeface="Calibri Light"/>
              </a:rPr>
              <a:t> le </a:t>
            </a:r>
            <a:r>
              <a:rPr lang="en-US" sz="2800" b="1" strike="noStrike" spc="-1" dirty="0" err="1">
                <a:solidFill>
                  <a:srgbClr val="404040"/>
                </a:solidFill>
                <a:latin typeface="Calibri Light"/>
              </a:rPr>
              <a:t>gaspillage</a:t>
            </a:r>
            <a:r>
              <a:rPr lang="en-US" sz="2800" b="1" strike="noStrike" spc="-1" dirty="0">
                <a:solidFill>
                  <a:srgbClr val="404040"/>
                </a:solidFill>
                <a:latin typeface="Calibri Light"/>
              </a:rPr>
              <a:t> </a:t>
            </a:r>
            <a:r>
              <a:rPr lang="en-US" sz="2800" b="1" strike="noStrike" spc="-1" dirty="0" err="1">
                <a:solidFill>
                  <a:srgbClr val="404040"/>
                </a:solidFill>
                <a:latin typeface="Calibri Light"/>
              </a:rPr>
              <a:t>dans</a:t>
            </a:r>
            <a:r>
              <a:rPr lang="en-US" sz="2800" b="1" strike="noStrike" spc="-1" dirty="0">
                <a:solidFill>
                  <a:srgbClr val="404040"/>
                </a:solidFill>
                <a:latin typeface="Calibri Light"/>
              </a:rPr>
              <a:t> les </a:t>
            </a:r>
            <a:r>
              <a:rPr lang="en-US" sz="2800" b="1" strike="noStrike" spc="-1" dirty="0" err="1">
                <a:solidFill>
                  <a:srgbClr val="404040"/>
                </a:solidFill>
                <a:latin typeface="Calibri Light"/>
              </a:rPr>
              <a:t>procédures</a:t>
            </a:r>
            <a:r>
              <a:rPr lang="en-US" sz="2800" b="1" strike="noStrike" spc="-1" dirty="0">
                <a:solidFill>
                  <a:srgbClr val="404040"/>
                </a:solidFill>
                <a:latin typeface="Calibri Light"/>
              </a:rPr>
              <a:t> du restaurant :</a:t>
            </a:r>
            <a:endParaRPr lang="en-US" sz="2800" b="0" strike="noStrike" spc="-1" dirty="0">
              <a:solidFill>
                <a:srgbClr val="404040"/>
              </a:solidFill>
              <a:latin typeface="Calibri"/>
            </a:endParaRPr>
          </a:p>
          <a:p>
            <a:pPr marL="800280" lvl="1" indent="-34236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404040"/>
                </a:solidFill>
                <a:latin typeface="Calibri Light"/>
              </a:rPr>
              <a:t>Tester et faire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Calibri Light"/>
              </a:rPr>
              <a:t>évoluer</a:t>
            </a:r>
            <a:r>
              <a:rPr lang="en-US" sz="2400" b="0" strike="noStrike" spc="-1" dirty="0">
                <a:solidFill>
                  <a:srgbClr val="404040"/>
                </a:solidFill>
                <a:latin typeface="Calibri Light"/>
              </a:rPr>
              <a:t> les menus</a:t>
            </a:r>
            <a:endParaRPr lang="en-US" sz="2400" b="0" strike="noStrike" spc="-1" dirty="0">
              <a:solidFill>
                <a:srgbClr val="404040"/>
              </a:solidFill>
              <a:latin typeface="Calibri"/>
            </a:endParaRPr>
          </a:p>
          <a:p>
            <a:pPr marL="800280" lvl="1" indent="-34236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404040"/>
                </a:solidFill>
                <a:latin typeface="Calibri Light"/>
              </a:rPr>
              <a:t>Réévaluer</a:t>
            </a:r>
            <a:r>
              <a:rPr lang="en-US" sz="2400" b="0" strike="noStrike" spc="-1" dirty="0">
                <a:solidFill>
                  <a:srgbClr val="404040"/>
                </a:solidFill>
                <a:latin typeface="Calibri Light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Calibri Light"/>
              </a:rPr>
              <a:t>régulièrement</a:t>
            </a:r>
            <a:r>
              <a:rPr lang="en-US" sz="2400" b="0" strike="noStrike" spc="-1" dirty="0">
                <a:solidFill>
                  <a:srgbClr val="404040"/>
                </a:solidFill>
                <a:latin typeface="Calibri Light"/>
              </a:rPr>
              <a:t> les fiches techniques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Calibri Light"/>
              </a:rPr>
              <a:t>en</a:t>
            </a:r>
            <a:r>
              <a:rPr lang="en-US" sz="2400" b="0" strike="noStrike" spc="-1" dirty="0">
                <a:solidFill>
                  <a:srgbClr val="404040"/>
                </a:solidFill>
                <a:latin typeface="Calibri Light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Calibri Light"/>
              </a:rPr>
              <a:t>fonction</a:t>
            </a:r>
            <a:r>
              <a:rPr lang="en-US" sz="2400" b="0" strike="noStrike" spc="-1" dirty="0">
                <a:solidFill>
                  <a:srgbClr val="404040"/>
                </a:solidFill>
                <a:latin typeface="Calibri Light"/>
              </a:rPr>
              <a:t> des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Calibri Light"/>
              </a:rPr>
              <a:t>restes</a:t>
            </a:r>
            <a:endParaRPr lang="en-US" sz="2400" b="0" strike="noStrike" spc="-1" dirty="0">
              <a:solidFill>
                <a:srgbClr val="404040"/>
              </a:solidFill>
              <a:latin typeface="Calibri"/>
            </a:endParaRPr>
          </a:p>
          <a:p>
            <a:pPr marL="800280" lvl="1" indent="-34236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404040"/>
                </a:solidFill>
                <a:latin typeface="Calibri Light"/>
              </a:rPr>
              <a:t>Prévoir</a:t>
            </a:r>
            <a:r>
              <a:rPr lang="en-US" sz="2400" b="0" strike="noStrike" spc="-1" dirty="0">
                <a:solidFill>
                  <a:srgbClr val="404040"/>
                </a:solidFill>
                <a:latin typeface="Calibri Light"/>
              </a:rPr>
              <a:t> des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Calibri Light"/>
              </a:rPr>
              <a:t>mobilisations</a:t>
            </a:r>
            <a:r>
              <a:rPr lang="en-US" sz="2400" b="0" strike="noStrike" spc="-1" dirty="0">
                <a:solidFill>
                  <a:srgbClr val="404040"/>
                </a:solidFill>
                <a:latin typeface="Calibri Light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Calibri Light"/>
              </a:rPr>
              <a:t>régulièrement</a:t>
            </a:r>
            <a:r>
              <a:rPr lang="en-US" sz="2400" b="0" strike="noStrike" spc="-1" dirty="0">
                <a:solidFill>
                  <a:srgbClr val="404040"/>
                </a:solidFill>
                <a:latin typeface="Calibri Light"/>
              </a:rPr>
              <a:t> (</a:t>
            </a:r>
            <a:r>
              <a:rPr lang="en-US" sz="1800" b="0" strike="noStrike" spc="-1" dirty="0">
                <a:solidFill>
                  <a:srgbClr val="404040"/>
                </a:solidFill>
                <a:latin typeface="Calibri Light"/>
              </a:rPr>
              <a:t>Commission des menus, actions de </a:t>
            </a:r>
            <a:r>
              <a:rPr lang="en-US" sz="1800" b="0" strike="noStrike" spc="-1" dirty="0" err="1">
                <a:solidFill>
                  <a:srgbClr val="404040"/>
                </a:solidFill>
                <a:latin typeface="Calibri Light"/>
              </a:rPr>
              <a:t>l'établissement</a:t>
            </a:r>
            <a:r>
              <a:rPr lang="en-US" sz="1800" b="0" strike="noStrike" spc="-1" dirty="0">
                <a:solidFill>
                  <a:srgbClr val="404040"/>
                </a:solidFill>
                <a:latin typeface="Calibri Light"/>
              </a:rPr>
              <a:t>)</a:t>
            </a:r>
            <a:endParaRPr lang="en-US" sz="1800" b="0" strike="noStrike" spc="-1" dirty="0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</a:pPr>
            <a:endParaRPr lang="en-US" sz="1800" b="0" strike="noStrike" spc="-1" dirty="0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en-US" sz="2800" b="1" strike="noStrike" spc="-1" dirty="0" err="1">
                <a:solidFill>
                  <a:srgbClr val="404040"/>
                </a:solidFill>
                <a:latin typeface="Calibri Light"/>
              </a:rPr>
              <a:t>Suivre</a:t>
            </a:r>
            <a:r>
              <a:rPr lang="en-US" sz="2800" b="1" strike="noStrike" spc="-1" dirty="0">
                <a:solidFill>
                  <a:srgbClr val="404040"/>
                </a:solidFill>
                <a:latin typeface="Calibri Light"/>
              </a:rPr>
              <a:t> </a:t>
            </a:r>
            <a:r>
              <a:rPr lang="en-US" sz="2800" b="1" strike="noStrike" spc="-1" dirty="0" err="1">
                <a:solidFill>
                  <a:srgbClr val="404040"/>
                </a:solidFill>
                <a:latin typeface="Calibri Light"/>
              </a:rPr>
              <a:t>régulièrement</a:t>
            </a:r>
            <a:r>
              <a:rPr lang="en-US" sz="2800" b="1" strike="noStrike" spc="-1" dirty="0">
                <a:solidFill>
                  <a:srgbClr val="404040"/>
                </a:solidFill>
                <a:latin typeface="Calibri Light"/>
              </a:rPr>
              <a:t> le </a:t>
            </a:r>
            <a:r>
              <a:rPr lang="en-US" sz="2800" b="1" strike="noStrike" spc="-1" dirty="0" err="1">
                <a:solidFill>
                  <a:srgbClr val="404040"/>
                </a:solidFill>
                <a:latin typeface="Calibri Light"/>
              </a:rPr>
              <a:t>gaspillage</a:t>
            </a:r>
            <a:r>
              <a:rPr lang="en-US" sz="2800" b="1" strike="noStrike" spc="-1" dirty="0">
                <a:solidFill>
                  <a:srgbClr val="404040"/>
                </a:solidFill>
                <a:latin typeface="Calibri Light"/>
              </a:rPr>
              <a:t> </a:t>
            </a:r>
            <a:r>
              <a:rPr lang="en-US" sz="2800" b="1" strike="noStrike" spc="-1" dirty="0" err="1">
                <a:solidFill>
                  <a:srgbClr val="404040"/>
                </a:solidFill>
                <a:latin typeface="Calibri Light"/>
              </a:rPr>
              <a:t>alimentaire</a:t>
            </a:r>
            <a:r>
              <a:rPr lang="en-US" sz="2800" b="1" strike="noStrike" spc="-1" dirty="0">
                <a:solidFill>
                  <a:srgbClr val="404040"/>
                </a:solidFill>
                <a:latin typeface="Calibri Light"/>
              </a:rPr>
              <a:t> :</a:t>
            </a:r>
            <a:endParaRPr lang="en-US" sz="2800" b="0" strike="noStrike" spc="-1" dirty="0">
              <a:solidFill>
                <a:srgbClr val="404040"/>
              </a:solidFill>
              <a:latin typeface="Calibri"/>
            </a:endParaRPr>
          </a:p>
          <a:p>
            <a:pPr marL="800280" lvl="1" indent="-34236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404040"/>
                </a:solidFill>
                <a:latin typeface="Calibri Light"/>
              </a:rPr>
              <a:t>Aborder</a:t>
            </a:r>
            <a:r>
              <a:rPr lang="en-US" sz="2400" b="0" strike="noStrike" spc="-1" dirty="0">
                <a:solidFill>
                  <a:srgbClr val="404040"/>
                </a:solidFill>
                <a:latin typeface="Calibri Light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Calibri Light"/>
              </a:rPr>
              <a:t>l’évolution</a:t>
            </a:r>
            <a:r>
              <a:rPr lang="en-US" sz="2400" b="0" strike="noStrike" spc="-1" dirty="0">
                <a:solidFill>
                  <a:srgbClr val="404040"/>
                </a:solidFill>
                <a:latin typeface="Calibri Light"/>
              </a:rPr>
              <a:t> du GA Commission de restauration</a:t>
            </a:r>
            <a:endParaRPr lang="en-US" sz="2400" b="0" strike="noStrike" spc="-1" dirty="0">
              <a:solidFill>
                <a:srgbClr val="404040"/>
              </a:solidFill>
              <a:latin typeface="Calibri"/>
            </a:endParaRPr>
          </a:p>
          <a:p>
            <a:pPr marL="800280" lvl="1" indent="-34236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404040"/>
                </a:solidFill>
                <a:latin typeface="Calibri Light"/>
              </a:rPr>
              <a:t>Prévoir</a:t>
            </a:r>
            <a:r>
              <a:rPr lang="en-US" sz="2400" b="0" strike="noStrike" spc="-1" dirty="0">
                <a:solidFill>
                  <a:srgbClr val="404040"/>
                </a:solidFill>
                <a:latin typeface="Calibri Light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Calibri Light"/>
              </a:rPr>
              <a:t>régulièrement</a:t>
            </a:r>
            <a:r>
              <a:rPr lang="en-US" sz="2400" b="0" strike="noStrike" spc="-1" dirty="0">
                <a:solidFill>
                  <a:srgbClr val="404040"/>
                </a:solidFill>
                <a:latin typeface="Calibri Light"/>
              </a:rPr>
              <a:t> des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Calibri Light"/>
              </a:rPr>
              <a:t>pesées</a:t>
            </a:r>
            <a:r>
              <a:rPr lang="en-US" sz="2400" b="0" strike="noStrike" spc="-1" dirty="0">
                <a:solidFill>
                  <a:srgbClr val="404040"/>
                </a:solidFill>
                <a:latin typeface="Calibri Light"/>
              </a:rPr>
              <a:t> et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Calibri Light"/>
              </a:rPr>
              <a:t>mise</a:t>
            </a:r>
            <a:r>
              <a:rPr lang="en-US" sz="2400" b="0" strike="noStrike" spc="-1" dirty="0">
                <a:solidFill>
                  <a:srgbClr val="404040"/>
                </a:solidFill>
                <a:latin typeface="Calibri Light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Calibri Light"/>
              </a:rPr>
              <a:t>en</a:t>
            </a:r>
            <a:r>
              <a:rPr lang="en-US" sz="2400" b="0" strike="noStrike" spc="-1" dirty="0">
                <a:solidFill>
                  <a:srgbClr val="404040"/>
                </a:solidFill>
                <a:latin typeface="Calibri Light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Calibri Light"/>
              </a:rPr>
              <a:t>valeur</a:t>
            </a:r>
            <a:r>
              <a:rPr lang="en-US" sz="2400" b="0" strike="noStrike" spc="-1" dirty="0">
                <a:solidFill>
                  <a:srgbClr val="404040"/>
                </a:solidFill>
                <a:latin typeface="Calibri Light"/>
              </a:rPr>
              <a:t> du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Calibri Light"/>
              </a:rPr>
              <a:t>gaspillage</a:t>
            </a:r>
            <a:endParaRPr lang="en-US" sz="2400" b="0" strike="noStrike" spc="-1" dirty="0">
              <a:solidFill>
                <a:srgbClr val="404040"/>
              </a:solidFill>
              <a:latin typeface="Calibri"/>
            </a:endParaRPr>
          </a:p>
          <a:p>
            <a:pPr marL="1714680" lvl="3" indent="-34236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ourier New"/>
              <a:buChar char="o"/>
            </a:pPr>
            <a:r>
              <a:rPr lang="en-US" sz="2400" b="0" strike="noStrike" spc="-1" dirty="0" err="1">
                <a:solidFill>
                  <a:srgbClr val="404040"/>
                </a:solidFill>
                <a:latin typeface="Calibri Light"/>
              </a:rPr>
              <a:t>Semaine</a:t>
            </a:r>
            <a:r>
              <a:rPr lang="en-US" sz="2400" b="0" strike="noStrike" spc="-1" dirty="0">
                <a:solidFill>
                  <a:srgbClr val="404040"/>
                </a:solidFill>
                <a:latin typeface="Calibri Light"/>
              </a:rPr>
              <a:t> DD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Calibri Light"/>
              </a:rPr>
              <a:t>en</a:t>
            </a:r>
            <a:r>
              <a:rPr lang="en-US" sz="2400" b="0" strike="noStrike" spc="-1" dirty="0">
                <a:solidFill>
                  <a:srgbClr val="404040"/>
                </a:solidFill>
                <a:latin typeface="Calibri Light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Calibri Light"/>
              </a:rPr>
              <a:t>juin</a:t>
            </a:r>
            <a:endParaRPr lang="en-US" sz="2400" b="0" strike="noStrike" spc="-1" dirty="0">
              <a:solidFill>
                <a:srgbClr val="404040"/>
              </a:solidFill>
              <a:latin typeface="Calibri"/>
            </a:endParaRPr>
          </a:p>
          <a:p>
            <a:pPr marL="1714680" lvl="3" indent="-34236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ourier New"/>
              <a:buChar char="o"/>
            </a:pPr>
            <a:r>
              <a:rPr lang="en-US" sz="2400" b="0" strike="noStrike" spc="-1" dirty="0" err="1">
                <a:solidFill>
                  <a:srgbClr val="404040"/>
                </a:solidFill>
                <a:latin typeface="Calibri Light"/>
              </a:rPr>
              <a:t>Semaine</a:t>
            </a:r>
            <a:r>
              <a:rPr lang="en-US" sz="2400" b="0" strike="noStrike" spc="-1" dirty="0">
                <a:solidFill>
                  <a:srgbClr val="404040"/>
                </a:solidFill>
                <a:latin typeface="Calibri Light"/>
              </a:rPr>
              <a:t> du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Calibri Light"/>
              </a:rPr>
              <a:t>goût</a:t>
            </a:r>
            <a:r>
              <a:rPr lang="en-US" sz="2400" b="0" strike="noStrike" spc="-1" dirty="0">
                <a:solidFill>
                  <a:srgbClr val="404040"/>
                </a:solidFill>
                <a:latin typeface="Calibri Light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Calibri Light"/>
              </a:rPr>
              <a:t>en</a:t>
            </a:r>
            <a:r>
              <a:rPr lang="en-US" sz="2400" b="0" strike="noStrike" spc="-1" dirty="0">
                <a:solidFill>
                  <a:srgbClr val="404040"/>
                </a:solidFill>
                <a:latin typeface="Calibri Light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Calibri Light"/>
              </a:rPr>
              <a:t>octobre</a:t>
            </a:r>
            <a:r>
              <a:rPr lang="en-US" sz="2400" b="0" strike="noStrike" spc="-1" dirty="0">
                <a:solidFill>
                  <a:srgbClr val="404040"/>
                </a:solidFill>
                <a:latin typeface="Calibri Light"/>
              </a:rPr>
              <a:t> </a:t>
            </a:r>
            <a:r>
              <a:rPr lang="en-US" sz="2400" b="0" strike="noStrike" spc="-1" dirty="0" smtClean="0">
                <a:solidFill>
                  <a:srgbClr val="404040"/>
                </a:solidFill>
                <a:latin typeface="Calibri Light"/>
              </a:rPr>
              <a:t> </a:t>
            </a:r>
            <a:r>
              <a:rPr lang="en-US" sz="2400" b="0" strike="noStrike" spc="-1" dirty="0" err="1" smtClean="0">
                <a:solidFill>
                  <a:srgbClr val="404040"/>
                </a:solidFill>
                <a:latin typeface="Calibri Light"/>
              </a:rPr>
              <a:t>ou</a:t>
            </a:r>
            <a:r>
              <a:rPr lang="en-US" sz="2400" b="0" strike="noStrike" spc="-1" dirty="0" smtClean="0">
                <a:solidFill>
                  <a:srgbClr val="404040"/>
                </a:solidFill>
                <a:latin typeface="Calibri Light"/>
              </a:rPr>
              <a:t> reduction des </a:t>
            </a:r>
            <a:r>
              <a:rPr lang="en-US" sz="2400" b="0" strike="noStrike" spc="-1" dirty="0" err="1" smtClean="0">
                <a:solidFill>
                  <a:srgbClr val="404040"/>
                </a:solidFill>
                <a:latin typeface="Calibri Light"/>
              </a:rPr>
              <a:t>déchets</a:t>
            </a:r>
            <a:r>
              <a:rPr lang="en-US" sz="2400" b="0" strike="noStrike" spc="-1" dirty="0" smtClean="0">
                <a:solidFill>
                  <a:srgbClr val="404040"/>
                </a:solidFill>
                <a:latin typeface="Calibri Light"/>
              </a:rPr>
              <a:t> </a:t>
            </a:r>
            <a:r>
              <a:rPr lang="en-US" sz="2400" b="0" strike="noStrike" spc="-1" dirty="0" err="1" smtClean="0">
                <a:solidFill>
                  <a:srgbClr val="404040"/>
                </a:solidFill>
                <a:latin typeface="Calibri Light"/>
              </a:rPr>
              <a:t>en</a:t>
            </a:r>
            <a:r>
              <a:rPr lang="en-US" sz="2400" b="0" strike="noStrike" spc="-1" dirty="0" smtClean="0">
                <a:solidFill>
                  <a:srgbClr val="404040"/>
                </a:solidFill>
                <a:latin typeface="Calibri Light"/>
              </a:rPr>
              <a:t> </a:t>
            </a:r>
            <a:r>
              <a:rPr lang="en-US" sz="2400" b="0" strike="noStrike" spc="-1" dirty="0" err="1" smtClean="0">
                <a:solidFill>
                  <a:srgbClr val="404040"/>
                </a:solidFill>
                <a:latin typeface="Calibri Light"/>
              </a:rPr>
              <a:t>novembre</a:t>
            </a:r>
            <a:r>
              <a:rPr lang="en-US" sz="2400" b="0" strike="noStrike" spc="-1" dirty="0" smtClean="0">
                <a:solidFill>
                  <a:srgbClr val="404040"/>
                </a:solidFill>
                <a:latin typeface="Calibri Light"/>
              </a:rPr>
              <a:t> </a:t>
            </a:r>
            <a:endParaRPr lang="en-US" sz="2400" b="0" strike="noStrike" spc="-1" dirty="0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en-US" sz="2400" b="0" strike="noStrike" spc="-1" dirty="0">
              <a:solidFill>
                <a:srgbClr val="40404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0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36" y="822929"/>
            <a:ext cx="6752403" cy="343925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28" y="379191"/>
            <a:ext cx="2864272" cy="14071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33" y="4051203"/>
            <a:ext cx="3288802" cy="19999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6" y="4051203"/>
            <a:ext cx="3657600" cy="202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1" y="687610"/>
            <a:ext cx="9764712" cy="1280890"/>
          </a:xfrm>
        </p:spPr>
        <p:txBody>
          <a:bodyPr>
            <a:normAutofit/>
          </a:bodyPr>
          <a:lstStyle/>
          <a:p>
            <a:r>
              <a:rPr lang="fr-FR" dirty="0" smtClean="0"/>
              <a:t>Mener des actions : </a:t>
            </a:r>
            <a:r>
              <a:rPr lang="fr-FR" sz="2700" dirty="0">
                <a:solidFill>
                  <a:schemeClr val="accent1"/>
                </a:solidFill>
              </a:rPr>
              <a:t/>
            </a:r>
            <a:br>
              <a:rPr lang="fr-FR" sz="2700" dirty="0">
                <a:solidFill>
                  <a:schemeClr val="accent1"/>
                </a:solidFill>
              </a:rPr>
            </a:br>
            <a:endParaRPr lang="fr-FR" sz="27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2133600"/>
            <a:ext cx="2285997" cy="391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Au niveau</a:t>
            </a:r>
          </a:p>
          <a:p>
            <a:pPr algn="ctr"/>
            <a:r>
              <a:rPr lang="fr-F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du </a:t>
            </a:r>
            <a:r>
              <a:rPr lang="fr-F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</a:t>
            </a:r>
            <a:r>
              <a:rPr lang="fr-F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enu et </a:t>
            </a:r>
          </a:p>
          <a:p>
            <a:pPr algn="ctr"/>
            <a:r>
              <a:rPr lang="fr-F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</a:t>
            </a:r>
            <a:r>
              <a:rPr lang="fr-F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 la préparation </a:t>
            </a:r>
            <a:endParaRPr lang="fr-F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27171" y="2133600"/>
            <a:ext cx="2285999" cy="391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Au niveau</a:t>
            </a:r>
          </a:p>
          <a:p>
            <a:pPr algn="ctr"/>
            <a:r>
              <a:rPr lang="fr-F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du service </a:t>
            </a:r>
            <a:endParaRPr lang="fr-F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49343" y="2133600"/>
            <a:ext cx="2336800" cy="3911600"/>
          </a:xfrm>
          <a:prstGeom prst="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Au niveau</a:t>
            </a:r>
          </a:p>
          <a:p>
            <a:pPr algn="ctr"/>
            <a:r>
              <a:rPr lang="fr-F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de la </a:t>
            </a:r>
            <a:r>
              <a:rPr lang="fr-FR" sz="23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consommation</a:t>
            </a:r>
            <a:r>
              <a:rPr lang="fr-F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sensibilisation</a:t>
            </a:r>
            <a:endParaRPr lang="fr-F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005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1" y="0"/>
            <a:ext cx="6620133" cy="819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3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802" y="-479925"/>
            <a:ext cx="6533829" cy="899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9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14780" y="207434"/>
            <a:ext cx="9075420" cy="1405466"/>
          </a:xfrm>
        </p:spPr>
        <p:txBody>
          <a:bodyPr/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smtClean="0">
                <a:solidFill>
                  <a:schemeClr val="tx1"/>
                </a:solidFill>
              </a:rPr>
              <a:t>Nathalie </a:t>
            </a:r>
            <a:r>
              <a:rPr lang="fr-FR" dirty="0" smtClean="0">
                <a:solidFill>
                  <a:schemeClr val="tx1"/>
                </a:solidFill>
              </a:rPr>
              <a:t>VILLERMET </a:t>
            </a:r>
            <a:endParaRPr lang="fr-FR" dirty="0" smtClean="0">
              <a:solidFill>
                <a:schemeClr val="tx1"/>
              </a:solidFill>
              <a:hlinkClick r:id="rId2"/>
            </a:endParaRPr>
          </a:p>
          <a:p>
            <a:pPr algn="ctr"/>
            <a:r>
              <a:rPr lang="fr-FR" dirty="0" smtClean="0">
                <a:hlinkClick r:id="rId2"/>
              </a:rPr>
              <a:t>nathalie.villermet@crepan.org</a:t>
            </a:r>
            <a:r>
              <a:rPr lang="fr-FR" dirty="0" smtClean="0"/>
              <a:t> </a:t>
            </a:r>
            <a:r>
              <a:rPr lang="fr-FR" dirty="0"/>
              <a:t>/ 06 87 47 94 03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76" y="2920563"/>
            <a:ext cx="3648614" cy="21975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1414780" y="207434"/>
            <a:ext cx="1586460" cy="143273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527" y="2920563"/>
            <a:ext cx="2733927" cy="218598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49" y="2762406"/>
            <a:ext cx="3567230" cy="191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faut-il pour construire un projet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2002144"/>
            <a:ext cx="10058400" cy="43866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/>
              <a:t> Des étapes identifiées avec un calendrier, avec des objectifs clairs ;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/>
              <a:t> Un diagnostic, des évaluations (identifier les pistes d’actions)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/>
              <a:t> Mobiliser différents partenaires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/>
              <a:t> Répartir, dans le temps, les actions à mener pour réduire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7954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Déroulé type d’un projet </a:t>
            </a:r>
            <a:endParaRPr lang="fr-FR" dirty="0"/>
          </a:p>
        </p:txBody>
      </p:sp>
      <p:grpSp>
        <p:nvGrpSpPr>
          <p:cNvPr id="4" name="Diagramme 59"/>
          <p:cNvGrpSpPr/>
          <p:nvPr/>
        </p:nvGrpSpPr>
        <p:grpSpPr>
          <a:xfrm>
            <a:off x="622300" y="1257300"/>
            <a:ext cx="10655300" cy="4396289"/>
            <a:chOff x="489053" y="936088"/>
            <a:chExt cx="9846816" cy="4669511"/>
          </a:xfrm>
        </p:grpSpPr>
        <p:sp>
          <p:nvSpPr>
            <p:cNvPr id="5" name="Forme libre 4"/>
            <p:cNvSpPr/>
            <p:nvPr/>
          </p:nvSpPr>
          <p:spPr>
            <a:xfrm>
              <a:off x="489053" y="936088"/>
              <a:ext cx="9846816" cy="4669511"/>
            </a:xfrm>
            <a:custGeom>
              <a:avLst>
                <a:gd name="f0" fmla="val 17861"/>
                <a:gd name="f1" fmla="val 5337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+- f8 0 f7"/>
                <a:gd name="f15" fmla="pin 0 f0 21600"/>
                <a:gd name="f16" fmla="pin 0 f1 108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20"/>
                <a:gd name="f27" fmla="+- 21600 0 f19"/>
                <a:gd name="f28" fmla="*/ 0 f21 1"/>
                <a:gd name="f29" fmla="*/ 21600 f21 1"/>
                <a:gd name="f30" fmla="*/ f20 f13 1"/>
                <a:gd name="f31" fmla="*/ f19 f12 1"/>
                <a:gd name="f32" fmla="+- f24 0 f3"/>
                <a:gd name="f33" fmla="+- f25 0 f3"/>
                <a:gd name="f34" fmla="*/ f27 f20 1"/>
                <a:gd name="f35" fmla="*/ f28 1 f21"/>
                <a:gd name="f36" fmla="*/ f29 1 f21"/>
                <a:gd name="f37" fmla="*/ f26 f13 1"/>
                <a:gd name="f38" fmla="*/ f34 1 10800"/>
                <a:gd name="f39" fmla="*/ f35 f12 1"/>
                <a:gd name="f40" fmla="*/ f35 f13 1"/>
                <a:gd name="f41" fmla="*/ f36 f13 1"/>
                <a:gd name="f42" fmla="+- f19 f38 0"/>
                <a:gd name="f43" fmla="*/ f42 f12 1"/>
              </a:gdLst>
              <a:ahLst>
                <a:ahXY gdRefX="f0" minX="f7" maxX="f8" gdRefY="f1" minY="f7" maxY="f9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0"/>
                </a:cxn>
                <a:cxn ang="f33">
                  <a:pos x="f31" y="f41"/>
                </a:cxn>
              </a:cxnLst>
              <a:rect l="f39" t="f30" r="f43" b="f37"/>
              <a:pathLst>
                <a:path w="21600" h="21600">
                  <a:moveTo>
                    <a:pt x="f7" y="f20"/>
                  </a:moveTo>
                  <a:lnTo>
                    <a:pt x="f19" y="f20"/>
                  </a:lnTo>
                  <a:lnTo>
                    <a:pt x="f19" y="f7"/>
                  </a:lnTo>
                  <a:lnTo>
                    <a:pt x="f8" y="f9"/>
                  </a:lnTo>
                  <a:lnTo>
                    <a:pt x="f19" y="f8"/>
                  </a:lnTo>
                  <a:lnTo>
                    <a:pt x="f19" y="f26"/>
                  </a:lnTo>
                  <a:lnTo>
                    <a:pt x="f7" y="f26"/>
                  </a:lnTo>
                  <a:close/>
                </a:path>
              </a:pathLst>
            </a:custGeom>
            <a:solidFill>
              <a:srgbClr val="DEECCE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" name="Forme libre 5"/>
            <p:cNvSpPr/>
            <p:nvPr/>
          </p:nvSpPr>
          <p:spPr>
            <a:xfrm>
              <a:off x="736203" y="2334024"/>
              <a:ext cx="1571987" cy="18678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7954"/>
                <a:gd name="f7" fmla="val 1867803"/>
                <a:gd name="f8" fmla="val 146329"/>
                <a:gd name="f9" fmla="val 65514"/>
                <a:gd name="f10" fmla="val 731625"/>
                <a:gd name="f11" fmla="val 812440"/>
                <a:gd name="f12" fmla="val 1721474"/>
                <a:gd name="f13" fmla="val 1802289"/>
                <a:gd name="f14" fmla="+- 0 0 -90"/>
                <a:gd name="f15" fmla="*/ f3 1 877954"/>
                <a:gd name="f16" fmla="*/ f4 1 1867803"/>
                <a:gd name="f17" fmla="+- f7 0 f5"/>
                <a:gd name="f18" fmla="+- f6 0 f5"/>
                <a:gd name="f19" fmla="*/ f14 f0 1"/>
                <a:gd name="f20" fmla="*/ f18 1 877954"/>
                <a:gd name="f21" fmla="*/ f17 1 1867803"/>
                <a:gd name="f22" fmla="*/ 0 f18 1"/>
                <a:gd name="f23" fmla="*/ 146329 f17 1"/>
                <a:gd name="f24" fmla="*/ 146329 f18 1"/>
                <a:gd name="f25" fmla="*/ 0 f17 1"/>
                <a:gd name="f26" fmla="*/ 731625 f18 1"/>
                <a:gd name="f27" fmla="*/ 877954 f18 1"/>
                <a:gd name="f28" fmla="*/ 1721474 f17 1"/>
                <a:gd name="f29" fmla="*/ 1867803 f17 1"/>
                <a:gd name="f30" fmla="*/ f19 1 f2"/>
                <a:gd name="f31" fmla="*/ f22 1 877954"/>
                <a:gd name="f32" fmla="*/ f23 1 1867803"/>
                <a:gd name="f33" fmla="*/ f24 1 877954"/>
                <a:gd name="f34" fmla="*/ f25 1 1867803"/>
                <a:gd name="f35" fmla="*/ f26 1 877954"/>
                <a:gd name="f36" fmla="*/ f27 1 877954"/>
                <a:gd name="f37" fmla="*/ f28 1 1867803"/>
                <a:gd name="f38" fmla="*/ f29 1 1867803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877954" h="186780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99CB38"/>
            </a:solidFill>
            <a:ln w="15873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03820" tIns="103820" rIns="103820" bIns="103820" anchor="ctr" anchorCtr="1" compatLnSpc="1">
              <a:noAutofit/>
            </a:bodyPr>
            <a:lstStyle/>
            <a:p>
              <a:pPr algn="ctr" defTabSz="71120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Diagnostic  pesées</a:t>
              </a:r>
              <a:endParaRPr lang="fr-FR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  <a:p>
              <a:pPr algn="ctr" defTabSz="711202"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200" b="1" kern="0" dirty="0">
                  <a:solidFill>
                    <a:schemeClr val="bg1"/>
                  </a:solidFill>
                  <a:latin typeface="Calibri" panose="020F0502020204030204"/>
                </a:rPr>
                <a:t>Connaitre et comprendre</a:t>
              </a:r>
            </a:p>
          </p:txBody>
        </p:sp>
        <p:sp>
          <p:nvSpPr>
            <p:cNvPr id="7" name="Forme libre 6"/>
            <p:cNvSpPr/>
            <p:nvPr/>
          </p:nvSpPr>
          <p:spPr>
            <a:xfrm>
              <a:off x="2753662" y="2334023"/>
              <a:ext cx="2230914" cy="1867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16123"/>
                <a:gd name="f7" fmla="val 1867803"/>
                <a:gd name="f8" fmla="val 202691"/>
                <a:gd name="f9" fmla="val 90748"/>
                <a:gd name="f10" fmla="val 1013432"/>
                <a:gd name="f11" fmla="val 1125375"/>
                <a:gd name="f12" fmla="val 1665112"/>
                <a:gd name="f13" fmla="val 1777055"/>
                <a:gd name="f14" fmla="+- 0 0 -90"/>
                <a:gd name="f15" fmla="*/ f3 1 1216123"/>
                <a:gd name="f16" fmla="*/ f4 1 1867803"/>
                <a:gd name="f17" fmla="+- f7 0 f5"/>
                <a:gd name="f18" fmla="+- f6 0 f5"/>
                <a:gd name="f19" fmla="*/ f14 f0 1"/>
                <a:gd name="f20" fmla="*/ f18 1 1216123"/>
                <a:gd name="f21" fmla="*/ f17 1 1867803"/>
                <a:gd name="f22" fmla="*/ 0 f18 1"/>
                <a:gd name="f23" fmla="*/ 202691 f17 1"/>
                <a:gd name="f24" fmla="*/ 202691 f18 1"/>
                <a:gd name="f25" fmla="*/ 0 f17 1"/>
                <a:gd name="f26" fmla="*/ 1013432 f18 1"/>
                <a:gd name="f27" fmla="*/ 1216123 f18 1"/>
                <a:gd name="f28" fmla="*/ 1665112 f17 1"/>
                <a:gd name="f29" fmla="*/ 1867803 f17 1"/>
                <a:gd name="f30" fmla="*/ f19 1 f2"/>
                <a:gd name="f31" fmla="*/ f22 1 1216123"/>
                <a:gd name="f32" fmla="*/ f23 1 1867803"/>
                <a:gd name="f33" fmla="*/ f24 1 1216123"/>
                <a:gd name="f34" fmla="*/ f25 1 1867803"/>
                <a:gd name="f35" fmla="*/ f26 1 1216123"/>
                <a:gd name="f36" fmla="*/ f27 1 1216123"/>
                <a:gd name="f37" fmla="*/ f28 1 1867803"/>
                <a:gd name="f38" fmla="*/ f29 1 1867803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216123" h="186780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99CB38"/>
            </a:solidFill>
            <a:ln w="15873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20325" tIns="120325" rIns="120325" bIns="120325" anchor="ctr" anchorCtr="1" compatLnSpc="1">
              <a:noAutofit/>
            </a:bodyPr>
            <a:lstStyle/>
            <a:p>
              <a:pPr algn="ctr" defTabSz="711202">
                <a:lnSpc>
                  <a:spcPct val="90000"/>
                </a:lnSpc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  <a:p>
              <a:pPr algn="ctr" defTabSz="711202">
                <a:lnSpc>
                  <a:spcPct val="90000"/>
                </a:lnSpc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  <a:p>
              <a:pPr algn="ctr" defTabSz="711202">
                <a:lnSpc>
                  <a:spcPct val="90000"/>
                </a:lnSpc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Construire un plan d’action</a:t>
              </a:r>
              <a:endParaRPr lang="fr-FR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  <a:p>
              <a:pPr algn="ctr" defTabSz="711202">
                <a:lnSpc>
                  <a:spcPct val="90000"/>
                </a:lnSpc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1" kern="0" dirty="0" smtClean="0">
                  <a:solidFill>
                    <a:schemeClr val="bg1"/>
                  </a:solidFill>
                  <a:latin typeface="Calibri" panose="020F0502020204030204"/>
                </a:rPr>
                <a:t>PARTAGE</a:t>
              </a:r>
              <a:endParaRPr lang="fr-FR" sz="1200" b="1" kern="0" dirty="0" smtClean="0">
                <a:solidFill>
                  <a:schemeClr val="bg1"/>
                </a:solidFill>
                <a:latin typeface="Calibri" panose="020F0502020204030204"/>
              </a:endParaRPr>
            </a:p>
            <a:p>
              <a:pPr algn="ctr" defTabSz="711202">
                <a:lnSpc>
                  <a:spcPct val="90000"/>
                </a:lnSpc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200" b="1" kern="0" dirty="0">
                <a:solidFill>
                  <a:schemeClr val="bg1"/>
                </a:solidFill>
                <a:latin typeface="Calibri" panose="020F0502020204030204"/>
              </a:endParaRPr>
            </a:p>
            <a:p>
              <a:pPr algn="ctr" defTabSz="711202">
                <a:lnSpc>
                  <a:spcPct val="90000"/>
                </a:lnSpc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200" b="1" kern="0" dirty="0" smtClean="0">
                <a:solidFill>
                  <a:schemeClr val="bg1"/>
                </a:solidFill>
                <a:latin typeface="Calibri" panose="020F0502020204030204"/>
              </a:endParaRPr>
            </a:p>
            <a:p>
              <a:pPr algn="ctr" defTabSz="711202">
                <a:lnSpc>
                  <a:spcPct val="90000"/>
                </a:lnSpc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200" b="1" kern="0" dirty="0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8" name="Forme libre 7"/>
            <p:cNvSpPr/>
            <p:nvPr/>
          </p:nvSpPr>
          <p:spPr>
            <a:xfrm>
              <a:off x="5087085" y="2334023"/>
              <a:ext cx="2236091" cy="1867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55223"/>
                <a:gd name="f7" fmla="val 1867803"/>
                <a:gd name="f8" fmla="val 192541"/>
                <a:gd name="f9" fmla="val 86204"/>
                <a:gd name="f10" fmla="val 962682"/>
                <a:gd name="f11" fmla="val 1069019"/>
                <a:gd name="f12" fmla="val 1675262"/>
                <a:gd name="f13" fmla="val 1781599"/>
                <a:gd name="f14" fmla="+- 0 0 -90"/>
                <a:gd name="f15" fmla="*/ f3 1 1155223"/>
                <a:gd name="f16" fmla="*/ f4 1 1867803"/>
                <a:gd name="f17" fmla="+- f7 0 f5"/>
                <a:gd name="f18" fmla="+- f6 0 f5"/>
                <a:gd name="f19" fmla="*/ f14 f0 1"/>
                <a:gd name="f20" fmla="*/ f18 1 1155223"/>
                <a:gd name="f21" fmla="*/ f17 1 1867803"/>
                <a:gd name="f22" fmla="*/ 0 f18 1"/>
                <a:gd name="f23" fmla="*/ 192541 f17 1"/>
                <a:gd name="f24" fmla="*/ 192541 f18 1"/>
                <a:gd name="f25" fmla="*/ 0 f17 1"/>
                <a:gd name="f26" fmla="*/ 962682 f18 1"/>
                <a:gd name="f27" fmla="*/ 1155223 f18 1"/>
                <a:gd name="f28" fmla="*/ 1675262 f17 1"/>
                <a:gd name="f29" fmla="*/ 1867803 f17 1"/>
                <a:gd name="f30" fmla="*/ f19 1 f2"/>
                <a:gd name="f31" fmla="*/ f22 1 1155223"/>
                <a:gd name="f32" fmla="*/ f23 1 1867803"/>
                <a:gd name="f33" fmla="*/ f24 1 1155223"/>
                <a:gd name="f34" fmla="*/ f25 1 1867803"/>
                <a:gd name="f35" fmla="*/ f26 1 1155223"/>
                <a:gd name="f36" fmla="*/ f27 1 1155223"/>
                <a:gd name="f37" fmla="*/ f28 1 1867803"/>
                <a:gd name="f38" fmla="*/ f29 1 1867803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155223" h="186780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99CB38"/>
            </a:solidFill>
            <a:ln w="15873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17354" tIns="117354" rIns="117354" bIns="117354" anchor="ctr" anchorCtr="1" compatLnSpc="1">
              <a:noAutofit/>
            </a:bodyPr>
            <a:lstStyle/>
            <a:p>
              <a:pPr algn="ctr" defTabSz="711202">
                <a:lnSpc>
                  <a:spcPct val="90000"/>
                </a:lnSpc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  <a:p>
              <a:pPr algn="ctr" defTabSz="711202">
                <a:lnSpc>
                  <a:spcPct val="90000"/>
                </a:lnSpc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  <a:p>
              <a:pPr algn="ctr" defTabSz="711202">
                <a:lnSpc>
                  <a:spcPct val="90000"/>
                </a:lnSpc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Mener </a:t>
              </a:r>
              <a:r>
                <a:rPr lang="fr-FR" sz="20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des actions à tous les </a:t>
              </a:r>
              <a:r>
                <a:rPr lang="fr-FR" sz="20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niveaux</a:t>
              </a:r>
            </a:p>
            <a:p>
              <a:pPr algn="ctr" defTabSz="711202">
                <a:lnSpc>
                  <a:spcPct val="90000"/>
                </a:lnSpc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  <a:p>
              <a:pPr algn="ctr" defTabSz="711202">
                <a:lnSpc>
                  <a:spcPct val="90000"/>
                </a:lnSpc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  <a:p>
              <a:pPr algn="ctr" defTabSz="711202">
                <a:lnSpc>
                  <a:spcPct val="90000"/>
                </a:lnSpc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</p:txBody>
        </p:sp>
      </p:grpSp>
      <p:sp>
        <p:nvSpPr>
          <p:cNvPr id="9" name="Flèche en arc 8"/>
          <p:cNvSpPr/>
          <p:nvPr/>
        </p:nvSpPr>
        <p:spPr>
          <a:xfrm rot="8874240">
            <a:off x="10672144" y="2809576"/>
            <a:ext cx="1347428" cy="1594266"/>
          </a:xfrm>
          <a:prstGeom prst="circularArrow">
            <a:avLst>
              <a:gd name="adj1" fmla="val 6142"/>
              <a:gd name="adj2" fmla="val 1501913"/>
              <a:gd name="adj3" fmla="val 20243087"/>
              <a:gd name="adj4" fmla="val 9353871"/>
              <a:gd name="adj5" fmla="val 12500"/>
            </a:avLst>
          </a:prstGeom>
          <a:solidFill>
            <a:srgbClr val="99CB38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887380" y="3298806"/>
            <a:ext cx="1922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2000" b="1" dirty="0" smtClean="0">
                <a:solidFill>
                  <a:srgbClr val="6C8F25"/>
                </a:solidFill>
                <a:latin typeface="Calibri" panose="020F0502020204030204"/>
              </a:rPr>
              <a:t>PÉRENNISATION</a:t>
            </a:r>
            <a:endParaRPr lang="fr-FR" sz="2000" b="1" dirty="0">
              <a:solidFill>
                <a:srgbClr val="6C8F25"/>
              </a:solidFill>
              <a:latin typeface="Calibri" panose="020F0502020204030204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8549991" y="2577321"/>
            <a:ext cx="1200873" cy="1754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55223"/>
              <a:gd name="f7" fmla="val 1867803"/>
              <a:gd name="f8" fmla="val 192541"/>
              <a:gd name="f9" fmla="val 86204"/>
              <a:gd name="f10" fmla="val 962682"/>
              <a:gd name="f11" fmla="val 1069019"/>
              <a:gd name="f12" fmla="val 1675262"/>
              <a:gd name="f13" fmla="val 1781599"/>
              <a:gd name="f14" fmla="+- 0 0 -90"/>
              <a:gd name="f15" fmla="*/ f3 1 1155223"/>
              <a:gd name="f16" fmla="*/ f4 1 1867803"/>
              <a:gd name="f17" fmla="+- f7 0 f5"/>
              <a:gd name="f18" fmla="+- f6 0 f5"/>
              <a:gd name="f19" fmla="*/ f14 f0 1"/>
              <a:gd name="f20" fmla="*/ f18 1 1155223"/>
              <a:gd name="f21" fmla="*/ f17 1 1867803"/>
              <a:gd name="f22" fmla="*/ 0 f18 1"/>
              <a:gd name="f23" fmla="*/ 192541 f17 1"/>
              <a:gd name="f24" fmla="*/ 192541 f18 1"/>
              <a:gd name="f25" fmla="*/ 0 f17 1"/>
              <a:gd name="f26" fmla="*/ 962682 f18 1"/>
              <a:gd name="f27" fmla="*/ 1155223 f18 1"/>
              <a:gd name="f28" fmla="*/ 1675262 f17 1"/>
              <a:gd name="f29" fmla="*/ 1867803 f17 1"/>
              <a:gd name="f30" fmla="*/ f19 1 f2"/>
              <a:gd name="f31" fmla="*/ f22 1 1155223"/>
              <a:gd name="f32" fmla="*/ f23 1 1867803"/>
              <a:gd name="f33" fmla="*/ f24 1 1155223"/>
              <a:gd name="f34" fmla="*/ f25 1 1867803"/>
              <a:gd name="f35" fmla="*/ f26 1 1155223"/>
              <a:gd name="f36" fmla="*/ f27 1 1155223"/>
              <a:gd name="f37" fmla="*/ f28 1 1867803"/>
              <a:gd name="f38" fmla="*/ f29 1 1867803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1155223" h="1867803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99CB38"/>
          </a:solidFill>
          <a:ln w="15873" cap="flat">
            <a:solidFill>
              <a:srgbClr val="FFFFFF"/>
            </a:solidFill>
            <a:prstDash val="solid"/>
            <a:miter/>
          </a:ln>
        </p:spPr>
        <p:txBody>
          <a:bodyPr vert="horz" wrap="square" lIns="117354" tIns="117354" rIns="117354" bIns="117354" anchor="ctr" anchorCtr="1" compatLnSpc="1">
            <a:noAutofit/>
          </a:bodyPr>
          <a:lstStyle/>
          <a:p>
            <a:pPr algn="ctr" defTabSz="711202">
              <a:lnSpc>
                <a:spcPct val="90000"/>
              </a:lnSpc>
              <a:spcAft>
                <a:spcPts val="700"/>
              </a:spcAft>
            </a:pPr>
            <a:r>
              <a:rPr lang="fr-FR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Evaluer Pesées </a:t>
            </a:r>
            <a:endParaRPr lang="fr-FR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algn="ctr" defTabSz="711202">
              <a:lnSpc>
                <a:spcPct val="90000"/>
              </a:lnSpc>
              <a:spcAft>
                <a:spcPts val="700"/>
              </a:spcAft>
            </a:pPr>
            <a:r>
              <a:rPr lang="fr-FR" sz="1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Ex: Défi  </a:t>
            </a:r>
            <a:r>
              <a:rPr lang="fr-FR" sz="1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Assiette vide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210900" y="5111981"/>
            <a:ext cx="353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Notion de temps </a:t>
            </a:r>
            <a:endParaRPr lang="fr-FR" sz="20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43" y="4810798"/>
            <a:ext cx="1019312" cy="84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Agir à 3 niveaux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34" y="2070100"/>
            <a:ext cx="11205719" cy="3568700"/>
          </a:xfrm>
        </p:spPr>
      </p:pic>
    </p:spTree>
    <p:extLst>
      <p:ext uri="{BB962C8B-B14F-4D97-AF65-F5344CB8AC3E}">
        <p14:creationId xmlns:p14="http://schemas.microsoft.com/office/powerpoint/2010/main" val="104123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diagnostic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02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85000"/>
              </a:lnSpc>
            </a:pPr>
            <a:r>
              <a:rPr lang="en-US" sz="4800" b="0" strike="noStrike" spc="-52">
                <a:solidFill>
                  <a:srgbClr val="404040"/>
                </a:solidFill>
                <a:latin typeface="Calibri Light"/>
              </a:rPr>
              <a:t>Pourquoi faire des pesées 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5" name="TextShape 2"/>
          <p:cNvSpPr txBox="1"/>
          <p:nvPr/>
        </p:nvSpPr>
        <p:spPr>
          <a:xfrm>
            <a:off x="1907640" y="1905120"/>
            <a:ext cx="9918360" cy="377712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Autofit/>
          </a:bodyPr>
          <a:lstStyle/>
          <a:p>
            <a:pPr marL="457200" indent="-4568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 Light"/>
              <a:buAutoNum type="arabicPeriod"/>
            </a:pPr>
            <a:r>
              <a:rPr lang="en-US" sz="2400" b="0" strike="noStrike" spc="-1">
                <a:solidFill>
                  <a:srgbClr val="404040"/>
                </a:solidFill>
                <a:latin typeface="Calibri"/>
              </a:rPr>
              <a:t>Savoir d’où l’on part, estimer son potentiel de réduction</a:t>
            </a: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en-US" sz="2400" b="0" strike="noStrike" spc="-1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en-US" sz="2400" b="0" strike="noStrike" spc="-1">
              <a:solidFill>
                <a:srgbClr val="404040"/>
              </a:solidFill>
              <a:latin typeface="Calibri"/>
            </a:endParaRPr>
          </a:p>
          <a:p>
            <a:pPr marL="457200" indent="-4568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 Light"/>
              <a:buAutoNum type="arabicPeriod"/>
            </a:pPr>
            <a:r>
              <a:rPr lang="en-US" sz="2400" b="0" strike="noStrike" spc="-1">
                <a:solidFill>
                  <a:srgbClr val="404040"/>
                </a:solidFill>
                <a:latin typeface="Calibri"/>
              </a:rPr>
              <a:t>Identifier les sources et donc les pistes de réduction </a:t>
            </a: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en-US" sz="2400" b="0" strike="noStrike" spc="-1">
              <a:solidFill>
                <a:srgbClr val="404040"/>
              </a:solidFill>
              <a:latin typeface="Calibri"/>
            </a:endParaRPr>
          </a:p>
          <a:p>
            <a:pPr marL="457200" indent="-4568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 Light"/>
              <a:buAutoNum type="arabicPeriod"/>
            </a:pPr>
            <a:r>
              <a:rPr lang="en-US" sz="2400" b="0" strike="noStrike" spc="-1">
                <a:solidFill>
                  <a:srgbClr val="404040"/>
                </a:solidFill>
                <a:latin typeface="Calibri"/>
              </a:rPr>
              <a:t>Collecter des informations pour mobiliser le personnel, les résidents et les familles</a:t>
            </a: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en-US" sz="24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26" name="CustomShape 3"/>
          <p:cNvSpPr/>
          <p:nvPr/>
        </p:nvSpPr>
        <p:spPr>
          <a:xfrm rot="5400000">
            <a:off x="4254840" y="2616480"/>
            <a:ext cx="492480" cy="51768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CustomShape 4"/>
          <p:cNvSpPr/>
          <p:nvPr/>
        </p:nvSpPr>
        <p:spPr>
          <a:xfrm>
            <a:off x="5378760" y="2801520"/>
            <a:ext cx="29761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trike="noStrike" spc="-1">
                <a:solidFill>
                  <a:srgbClr val="000000"/>
                </a:solidFill>
                <a:latin typeface="Calibri"/>
              </a:rPr>
              <a:t>Indicateurs de travail</a:t>
            </a:r>
            <a:endParaRPr lang="fr-FR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312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ve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8389</TotalTime>
  <Words>1118</Words>
  <Application>Microsoft Office PowerPoint</Application>
  <PresentationFormat>Grand écran</PresentationFormat>
  <Paragraphs>212</Paragraphs>
  <Slides>42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52" baseType="lpstr">
      <vt:lpstr>Arial</vt:lpstr>
      <vt:lpstr>Calibri</vt:lpstr>
      <vt:lpstr>Calibri Light</vt:lpstr>
      <vt:lpstr>Courier New</vt:lpstr>
      <vt:lpstr>StarSymbol</vt:lpstr>
      <vt:lpstr>Symbol</vt:lpstr>
      <vt:lpstr>Times New Roman</vt:lpstr>
      <vt:lpstr>Verdana</vt:lpstr>
      <vt:lpstr>Wingdings</vt:lpstr>
      <vt:lpstr>Rétrospective</vt:lpstr>
      <vt:lpstr>Formation gaspillage alimentaire </vt:lpstr>
      <vt:lpstr>Les conditions pour amener des acteurs à s’impliquer (production responsables resto collèges de l’Orne en 2018)</vt:lpstr>
      <vt:lpstr>Mettre en place un projet pour lutter contre GA</vt:lpstr>
      <vt:lpstr>Mener des actions :  </vt:lpstr>
      <vt:lpstr>Que faut-il pour construire un projet ? </vt:lpstr>
      <vt:lpstr>Déroulé type d’un projet </vt:lpstr>
      <vt:lpstr>Agir à 3 niveaux</vt:lpstr>
      <vt:lpstr>Le diagnostic </vt:lpstr>
      <vt:lpstr>Présentation PowerPoint</vt:lpstr>
      <vt:lpstr>Retour sur vos résultats : </vt:lpstr>
      <vt:lpstr>Valoriser vos résultats </vt:lpstr>
      <vt:lpstr>Présentation PowerPoint</vt:lpstr>
      <vt:lpstr>Présentation PowerPoint</vt:lpstr>
      <vt:lpstr>Travaillons ensemble </vt:lpstr>
      <vt:lpstr>Education au goût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Actions à mener</vt:lpstr>
      <vt:lpstr>Axes d’actions côté cuisine </vt:lpstr>
      <vt:lpstr>Axes d’actions côté service  </vt:lpstr>
      <vt:lpstr>Comment sensibiliser les jeunes </vt:lpstr>
      <vt:lpstr>Comment toucher les jeunes ? </vt:lpstr>
      <vt:lpstr>Sujets pouvant être abordés : </vt:lpstr>
      <vt:lpstr>Actions possibles </vt:lpstr>
      <vt:lpstr>Présentation PowerPoint</vt:lpstr>
      <vt:lpstr>Retour d’expériences </vt:lpstr>
      <vt:lpstr>Présentation PowerPoint</vt:lpstr>
      <vt:lpstr>Présentation PowerPoint</vt:lpstr>
      <vt:lpstr>Présentation PowerPoint</vt:lpstr>
      <vt:lpstr>Beaucoup ressources existantes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gaspillage alimentaire</dc:title>
  <dc:creator>nath portable</dc:creator>
  <cp:lastModifiedBy>nath portable</cp:lastModifiedBy>
  <cp:revision>238</cp:revision>
  <cp:lastPrinted>2019-06-04T10:20:05Z</cp:lastPrinted>
  <dcterms:created xsi:type="dcterms:W3CDTF">2018-09-11T14:36:33Z</dcterms:created>
  <dcterms:modified xsi:type="dcterms:W3CDTF">2020-10-08T07:02:13Z</dcterms:modified>
</cp:coreProperties>
</file>