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82" r:id="rId3"/>
    <p:sldId id="312" r:id="rId4"/>
    <p:sldId id="311" r:id="rId5"/>
    <p:sldId id="313" r:id="rId6"/>
    <p:sldId id="314" r:id="rId7"/>
    <p:sldId id="299" r:id="rId8"/>
    <p:sldId id="298" r:id="rId9"/>
    <p:sldId id="275" r:id="rId10"/>
    <p:sldId id="257" r:id="rId11"/>
    <p:sldId id="326" r:id="rId12"/>
    <p:sldId id="269" r:id="rId13"/>
    <p:sldId id="332" r:id="rId14"/>
    <p:sldId id="333" r:id="rId15"/>
    <p:sldId id="270" r:id="rId16"/>
    <p:sldId id="295" r:id="rId17"/>
    <p:sldId id="328" r:id="rId18"/>
    <p:sldId id="318" r:id="rId19"/>
    <p:sldId id="316" r:id="rId20"/>
    <p:sldId id="277" r:id="rId21"/>
    <p:sldId id="321" r:id="rId22"/>
    <p:sldId id="329" r:id="rId23"/>
    <p:sldId id="323" r:id="rId24"/>
    <p:sldId id="322" r:id="rId25"/>
    <p:sldId id="317" r:id="rId26"/>
    <p:sldId id="330" r:id="rId27"/>
    <p:sldId id="320" r:id="rId28"/>
    <p:sldId id="264" r:id="rId29"/>
    <p:sldId id="350" r:id="rId30"/>
    <p:sldId id="356" r:id="rId31"/>
    <p:sldId id="351" r:id="rId32"/>
    <p:sldId id="357" r:id="rId33"/>
    <p:sldId id="352" r:id="rId34"/>
    <p:sldId id="349" r:id="rId35"/>
    <p:sldId id="353" r:id="rId36"/>
    <p:sldId id="354" r:id="rId37"/>
    <p:sldId id="355" r:id="rId38"/>
    <p:sldId id="358" r:id="rId39"/>
    <p:sldId id="359" r:id="rId40"/>
    <p:sldId id="360" r:id="rId41"/>
    <p:sldId id="379" r:id="rId42"/>
    <p:sldId id="380" r:id="rId43"/>
    <p:sldId id="373" r:id="rId44"/>
    <p:sldId id="375" r:id="rId45"/>
    <p:sldId id="376" r:id="rId46"/>
    <p:sldId id="381" r:id="rId47"/>
    <p:sldId id="382" r:id="rId48"/>
    <p:sldId id="383" r:id="rId49"/>
    <p:sldId id="261" r:id="rId50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88158" autoAdjust="0"/>
  </p:normalViewPr>
  <p:slideViewPr>
    <p:cSldViewPr snapToGrid="0">
      <p:cViewPr varScale="1">
        <p:scale>
          <a:sx n="80" d="100"/>
          <a:sy n="80" d="100"/>
        </p:scale>
        <p:origin x="12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c:style val="2"/>
  <c:chart>
    <c:title>
      <c:tx>
        <c:rich>
          <a:bodyPr rot="0"/>
          <a:lstStyle/>
          <a:p>
            <a:pPr>
              <a:defRPr sz="2800" b="1" strike="noStrike" spc="49">
                <a:solidFill>
                  <a:srgbClr val="595959"/>
                </a:solidFill>
                <a:latin typeface="Calibri"/>
              </a:defRPr>
            </a:pPr>
            <a:r>
              <a:rPr lang="fr-FR" sz="2800" b="1" strike="noStrike" spc="49">
                <a:solidFill>
                  <a:srgbClr val="595959"/>
                </a:solidFill>
                <a:latin typeface="Calibri"/>
              </a:rPr>
              <a:t>GA TOTAL - restaurant sur place</a:t>
            </a:r>
          </a:p>
        </c:rich>
      </c:tx>
      <c:layout>
        <c:manualLayout>
          <c:xMode val="edge"/>
          <c:yMode val="edge"/>
          <c:x val="0.24454906107511398"/>
          <c:y val="0.10846673825995023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8977153848749695E-2"/>
          <c:y val="0.13522625112376399"/>
          <c:w val="0.91313738062295402"/>
          <c:h val="0.751273599041054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GA TOTAL - cuisine sur place</c:v>
                </c:pt>
              </c:strCache>
            </c:strRef>
          </c:tx>
          <c:spPr>
            <a:solidFill>
              <a:srgbClr val="D2CDA8">
                <a:alpha val="70000"/>
              </a:srgbClr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faible 0 à 30 </c:v>
                </c:pt>
                <c:pt idx="1">
                  <c:v>modéré 30 à 60</c:v>
                </c:pt>
                <c:pt idx="2">
                  <c:v>moyen 60 à 90</c:v>
                </c:pt>
                <c:pt idx="3">
                  <c:v>fort plus de 90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E2-441A-9CB8-45C79AB27413}"/>
            </c:ext>
          </c:extLst>
        </c:ser>
        <c:ser>
          <c:idx val="1"/>
          <c:order val="1"/>
          <c:spPr>
            <a:solidFill>
              <a:srgbClr val="ACA671">
                <a:alpha val="70000"/>
              </a:srgbClr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faible 0 à 30 </c:v>
                </c:pt>
                <c:pt idx="1">
                  <c:v>modéré 30 à 60</c:v>
                </c:pt>
                <c:pt idx="2">
                  <c:v>moyen 60 à 90</c:v>
                </c:pt>
                <c:pt idx="3">
                  <c:v>fort plus de 90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30</c:v>
                </c:pt>
                <c:pt idx="1">
                  <c:v>30</c:v>
                </c:pt>
                <c:pt idx="2">
                  <c:v>30</c:v>
                </c:pt>
                <c:pt idx="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E2-441A-9CB8-45C79AB274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84686904"/>
        <c:axId val="69806690"/>
      </c:barChart>
      <c:catAx>
        <c:axId val="84686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1800" b="0" strike="noStrike" spc="-1">
                <a:solidFill>
                  <a:srgbClr val="595959"/>
                </a:solidFill>
                <a:latin typeface="Calibri"/>
              </a:defRPr>
            </a:pPr>
            <a:endParaRPr lang="fr-FR"/>
          </a:p>
        </c:txPr>
        <c:crossAx val="69806690"/>
        <c:crosses val="autoZero"/>
        <c:auto val="1"/>
        <c:lblAlgn val="ctr"/>
        <c:lblOffset val="100"/>
        <c:noMultiLvlLbl val="1"/>
      </c:catAx>
      <c:valAx>
        <c:axId val="69806690"/>
        <c:scaling>
          <c:orientation val="minMax"/>
        </c:scaling>
        <c:delete val="0"/>
        <c:axPos val="l"/>
        <c:majorGridlines>
          <c:spPr>
            <a:ln w="9360">
              <a:solidFill>
                <a:srgbClr val="F2F2F2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2000" b="0" strike="noStrike" spc="-1">
                    <a:solidFill>
                      <a:srgbClr val="595959"/>
                    </a:solidFill>
                    <a:latin typeface="Calibri"/>
                  </a:defRPr>
                </a:pPr>
                <a:r>
                  <a:rPr lang="fr-FR" sz="2000" b="0" strike="noStrike" spc="-1">
                    <a:solidFill>
                      <a:srgbClr val="595959"/>
                    </a:solidFill>
                    <a:latin typeface="Calibri"/>
                  </a:rPr>
                  <a:t>GA g/pers/repas </a:t>
                </a:r>
              </a:p>
            </c:rich>
          </c:tx>
          <c:layout/>
          <c:overlay val="0"/>
          <c:spPr>
            <a:noFill/>
            <a:ln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12600">
            <a:noFill/>
          </a:ln>
        </c:spPr>
        <c:txPr>
          <a:bodyPr/>
          <a:lstStyle/>
          <a:p>
            <a:pPr>
              <a:defRPr sz="900" b="0" strike="noStrike" spc="-1">
                <a:solidFill>
                  <a:srgbClr val="595959"/>
                </a:solidFill>
                <a:latin typeface="Calibri"/>
              </a:defRPr>
            </a:pPr>
            <a:endParaRPr lang="fr-FR"/>
          </a:p>
        </c:txPr>
        <c:crossAx val="84686904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1"/>
  </c:chart>
  <c:spPr>
    <a:noFill/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c:style val="2"/>
  <c:chart>
    <c:title>
      <c:tx>
        <c:rich>
          <a:bodyPr rot="0"/>
          <a:lstStyle/>
          <a:p>
            <a:pPr>
              <a:defRPr sz="3200" b="1" strike="noStrike" spc="49">
                <a:solidFill>
                  <a:srgbClr val="595959"/>
                </a:solidFill>
                <a:latin typeface="Calibri"/>
              </a:defRPr>
            </a:pPr>
            <a:r>
              <a:rPr lang="fr-FR" sz="3200" b="1" strike="noStrike" spc="49">
                <a:solidFill>
                  <a:srgbClr val="595959"/>
                </a:solidFill>
                <a:latin typeface="Calibri"/>
              </a:rPr>
              <a:t>GA TOTAL - restaurant  satellite</a:t>
            </a:r>
          </a:p>
        </c:rich>
      </c:tx>
      <c:layout>
        <c:manualLayout>
          <c:xMode val="edge"/>
          <c:yMode val="edge"/>
          <c:x val="0.2410629714585687"/>
          <c:y val="6.5663616152215498E-2"/>
        </c:manualLayout>
      </c:layout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GA TOTAL - restaurant  satellite</c:v>
                </c:pt>
              </c:strCache>
            </c:strRef>
          </c:tx>
          <c:spPr>
            <a:solidFill>
              <a:srgbClr val="D2CDA8">
                <a:alpha val="70000"/>
              </a:srgbClr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faible 0 à 40 </c:v>
                </c:pt>
                <c:pt idx="1">
                  <c:v>modéré 40 à 80</c:v>
                </c:pt>
                <c:pt idx="2">
                  <c:v>moyen 80 à 120</c:v>
                </c:pt>
                <c:pt idx="3">
                  <c:v>fort plus de 120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0F-4AE7-8639-C9A933C19F8B}"/>
            </c:ext>
          </c:extLst>
        </c:ser>
        <c:ser>
          <c:idx val="1"/>
          <c:order val="1"/>
          <c:spPr>
            <a:solidFill>
              <a:srgbClr val="ACA671">
                <a:alpha val="70000"/>
              </a:srgbClr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faible 0 à 40 </c:v>
                </c:pt>
                <c:pt idx="1">
                  <c:v>modéré 40 à 80</c:v>
                </c:pt>
                <c:pt idx="2">
                  <c:v>moyen 80 à 120</c:v>
                </c:pt>
                <c:pt idx="3">
                  <c:v>fort plus de 120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0F-4AE7-8639-C9A933C19F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89123912"/>
        <c:axId val="37688642"/>
      </c:barChart>
      <c:catAx>
        <c:axId val="89123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2000" b="0" strike="noStrike" spc="-1">
                <a:solidFill>
                  <a:srgbClr val="595959"/>
                </a:solidFill>
                <a:latin typeface="Calibri"/>
              </a:defRPr>
            </a:pPr>
            <a:endParaRPr lang="fr-FR"/>
          </a:p>
        </c:txPr>
        <c:crossAx val="37688642"/>
        <c:crosses val="autoZero"/>
        <c:auto val="1"/>
        <c:lblAlgn val="ctr"/>
        <c:lblOffset val="100"/>
        <c:noMultiLvlLbl val="1"/>
      </c:catAx>
      <c:valAx>
        <c:axId val="37688642"/>
        <c:scaling>
          <c:orientation val="minMax"/>
        </c:scaling>
        <c:delete val="0"/>
        <c:axPos val="l"/>
        <c:majorGridlines>
          <c:spPr>
            <a:ln w="9360">
              <a:solidFill>
                <a:srgbClr val="F2F2F2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2400" b="0" strike="noStrike" spc="-1">
                    <a:solidFill>
                      <a:srgbClr val="595959"/>
                    </a:solidFill>
                    <a:latin typeface="Calibri"/>
                  </a:defRPr>
                </a:pPr>
                <a:r>
                  <a:rPr lang="fr-FR" sz="2400" b="0" strike="noStrike" spc="-1">
                    <a:solidFill>
                      <a:srgbClr val="595959"/>
                    </a:solidFill>
                    <a:latin typeface="Calibri"/>
                  </a:rPr>
                  <a:t>GA g/pers/repas </a:t>
                </a:r>
              </a:p>
            </c:rich>
          </c:tx>
          <c:layout/>
          <c:overlay val="0"/>
          <c:spPr>
            <a:noFill/>
            <a:ln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12600">
            <a:noFill/>
          </a:ln>
        </c:spPr>
        <c:txPr>
          <a:bodyPr/>
          <a:lstStyle/>
          <a:p>
            <a:pPr>
              <a:defRPr sz="900" b="0" strike="noStrike" spc="-1">
                <a:solidFill>
                  <a:srgbClr val="595959"/>
                </a:solidFill>
                <a:latin typeface="Calibri"/>
              </a:defRPr>
            </a:pPr>
            <a:endParaRPr lang="fr-FR"/>
          </a:p>
        </c:txPr>
        <c:crossAx val="8912391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1"/>
  </c:chart>
  <c:spPr>
    <a:noFill/>
    <a:ln w="9360">
      <a:noFill/>
    </a:ln>
  </c:spPr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4301543" cy="341064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2800" y="4"/>
            <a:ext cx="4301543" cy="341064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97E3CD8B-4116-4B05-900C-28641F2CFC9E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4" y="6456614"/>
            <a:ext cx="4301543" cy="341063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2800" y="6456614"/>
            <a:ext cx="4301543" cy="341063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18BA81CD-9297-4E3E-9C86-ED1F95B6A4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820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01011" cy="341458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436" y="0"/>
            <a:ext cx="4302607" cy="341458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60801247-F494-4A88-8EE8-9F60458D5A38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2665" y="3271385"/>
            <a:ext cx="7941310" cy="2676584"/>
          </a:xfrm>
          <a:prstGeom prst="rect">
            <a:avLst/>
          </a:prstGeom>
        </p:spPr>
        <p:txBody>
          <a:bodyPr vert="horz" lIns="91422" tIns="45711" rIns="91422" bIns="45711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4" y="6456221"/>
            <a:ext cx="4301011" cy="341457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436" y="6456221"/>
            <a:ext cx="4302607" cy="341457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3D75DBAD-B4B7-489C-A473-F49A052C9C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0994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5DBAD-B4B7-489C-A473-F49A052C9C4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86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Cl Tourlaville Denis</a:t>
            </a:r>
            <a:r>
              <a:rPr lang="fr-FR" baseline="0" dirty="0" smtClean="0"/>
              <a:t> Diderot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5DBAD-B4B7-489C-A473-F49A052C9C4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0973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5DBAD-B4B7-489C-A473-F49A052C9C4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543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5DBAD-B4B7-489C-A473-F49A052C9C4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875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</p:spPr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992520" y="3271320"/>
            <a:ext cx="7940880" cy="26762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fr-FR" sz="2000" b="0" strike="noStrike" spc="-1" dirty="0">
              <a:latin typeface="Arial"/>
            </a:endParaRPr>
          </a:p>
        </p:txBody>
      </p:sp>
      <p:sp>
        <p:nvSpPr>
          <p:cNvPr id="441" name="TextShape 3"/>
          <p:cNvSpPr txBox="1"/>
          <p:nvPr/>
        </p:nvSpPr>
        <p:spPr>
          <a:xfrm>
            <a:off x="5622480" y="6456240"/>
            <a:ext cx="4302360" cy="3409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F60C0473-E2F5-4CCC-8844-DD2FB5BCB1CE}" type="slidenum"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36</a:t>
            </a:fld>
            <a:endParaRPr lang="fr-F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0128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</p:spPr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992520" y="3271320"/>
            <a:ext cx="7940880" cy="26762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fr-FR" sz="2000" b="0" strike="noStrike" spc="-1" dirty="0">
              <a:latin typeface="Arial"/>
            </a:endParaRPr>
          </a:p>
        </p:txBody>
      </p:sp>
      <p:sp>
        <p:nvSpPr>
          <p:cNvPr id="444" name="TextShape 3"/>
          <p:cNvSpPr txBox="1"/>
          <p:nvPr/>
        </p:nvSpPr>
        <p:spPr>
          <a:xfrm>
            <a:off x="5622480" y="6456240"/>
            <a:ext cx="4302360" cy="3409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01AA896-7A2F-40C9-B26F-87FCC2013E4B}" type="slidenum"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37</a:t>
            </a:fld>
            <a:endParaRPr lang="fr-F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8711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5DBAD-B4B7-489C-A473-F49A052C9C4A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48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../../../../E-%20Outils%20et%20rapports/sensibilisation/VIDEO_ADEME_GASPILLAGE_ALIMENTAIRE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../../../M&#233;thodo/Grilles%20pes&#233;es/Tableau%20analyse%20d&#233;taill&#233;e%20Primaire.xlsx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mailto:nathalie.villermet@crepan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Formation gaspillage alimentaire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smtClean="0"/>
              <a:t>2020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397" y="125413"/>
            <a:ext cx="2733927" cy="218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5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685800"/>
            <a:ext cx="10058400" cy="886460"/>
          </a:xfrm>
        </p:spPr>
        <p:txBody>
          <a:bodyPr>
            <a:normAutofit/>
          </a:bodyPr>
          <a:lstStyle/>
          <a:p>
            <a:r>
              <a:rPr lang="fr-FR" sz="4400" dirty="0" smtClean="0">
                <a:solidFill>
                  <a:schemeClr val="accent2"/>
                </a:solidFill>
              </a:rPr>
              <a:t>Ce que représente le gaspillage alimentaire</a:t>
            </a:r>
            <a:endParaRPr lang="fr-FR" sz="4400" dirty="0">
              <a:solidFill>
                <a:schemeClr val="accent2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6" y="1991430"/>
            <a:ext cx="7641139" cy="334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8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Impacts du gaspillage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7280" y="2163234"/>
            <a:ext cx="10058400" cy="4023360"/>
          </a:xfrm>
        </p:spPr>
        <p:txBody>
          <a:bodyPr/>
          <a:lstStyle/>
          <a:p>
            <a:r>
              <a:rPr lang="fr-FR" dirty="0" smtClean="0"/>
              <a:t>  ENVIRONNEMENTAUX                                ECONOMIQUE                              SOCIAUX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35" y="2692400"/>
            <a:ext cx="9080612" cy="171332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265805" y="5096103"/>
            <a:ext cx="280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SANTE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83" y="4356530"/>
            <a:ext cx="1308159" cy="199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2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28700" y="1473200"/>
            <a:ext cx="10287000" cy="48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5" y="434217"/>
            <a:ext cx="8394700" cy="535677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400" y="619954"/>
            <a:ext cx="2248984" cy="360784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714997" y="4524048"/>
            <a:ext cx="1957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100 tours Eiffel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85037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1028880" y="1473120"/>
            <a:ext cx="10286640" cy="48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3" name="Espace réservé du contenu 3"/>
          <p:cNvPicPr/>
          <p:nvPr/>
        </p:nvPicPr>
        <p:blipFill>
          <a:blip r:embed="rId2"/>
          <a:stretch/>
        </p:blipFill>
        <p:spPr>
          <a:xfrm>
            <a:off x="3738960" y="854280"/>
            <a:ext cx="5370120" cy="5361480"/>
          </a:xfrm>
          <a:prstGeom prst="rect">
            <a:avLst/>
          </a:prstGeom>
          <a:ln>
            <a:noFill/>
          </a:ln>
        </p:spPr>
      </p:pic>
      <p:pic>
        <p:nvPicPr>
          <p:cNvPr id="254" name="Image 1"/>
          <p:cNvPicPr/>
          <p:nvPr/>
        </p:nvPicPr>
        <p:blipFill>
          <a:blip r:embed="rId3"/>
          <a:stretch/>
        </p:blipFill>
        <p:spPr>
          <a:xfrm>
            <a:off x="-46800" y="68040"/>
            <a:ext cx="3705480" cy="1852560"/>
          </a:xfrm>
          <a:prstGeom prst="rect">
            <a:avLst/>
          </a:prstGeom>
          <a:ln>
            <a:noFill/>
          </a:ln>
        </p:spPr>
      </p:pic>
      <p:pic>
        <p:nvPicPr>
          <p:cNvPr id="255" name="Image 2"/>
          <p:cNvPicPr/>
          <p:nvPr/>
        </p:nvPicPr>
        <p:blipFill>
          <a:blip r:embed="rId4"/>
          <a:stretch/>
        </p:blipFill>
        <p:spPr>
          <a:xfrm>
            <a:off x="9228600" y="4294440"/>
            <a:ext cx="2839320" cy="2126520"/>
          </a:xfrm>
          <a:prstGeom prst="rect">
            <a:avLst/>
          </a:prstGeom>
          <a:ln>
            <a:noFill/>
          </a:ln>
        </p:spPr>
      </p:pic>
      <p:pic>
        <p:nvPicPr>
          <p:cNvPr id="256" name="Image 7"/>
          <p:cNvPicPr/>
          <p:nvPr/>
        </p:nvPicPr>
        <p:blipFill>
          <a:blip r:embed="rId5"/>
          <a:stretch/>
        </p:blipFill>
        <p:spPr>
          <a:xfrm>
            <a:off x="9189720" y="0"/>
            <a:ext cx="2837520" cy="2149200"/>
          </a:xfrm>
          <a:prstGeom prst="rect">
            <a:avLst/>
          </a:prstGeom>
          <a:ln>
            <a:noFill/>
          </a:ln>
        </p:spPr>
      </p:pic>
      <p:pic>
        <p:nvPicPr>
          <p:cNvPr id="257" name="Picture 6" descr="ANd9GcST7Tf1RokWMQg5vnjUtxZwEn3wrJPtvtUHFGovfGZnoTmqidJcjw"/>
          <p:cNvPicPr/>
          <p:nvPr/>
        </p:nvPicPr>
        <p:blipFill>
          <a:blip r:embed="rId6"/>
          <a:stretch/>
        </p:blipFill>
        <p:spPr>
          <a:xfrm>
            <a:off x="673200" y="4832640"/>
            <a:ext cx="1888560" cy="1588320"/>
          </a:xfrm>
          <a:prstGeom prst="rect">
            <a:avLst/>
          </a:prstGeom>
          <a:ln>
            <a:noFill/>
          </a:ln>
        </p:spPr>
      </p:pic>
      <p:pic>
        <p:nvPicPr>
          <p:cNvPr id="258" name="Image 10"/>
          <p:cNvPicPr/>
          <p:nvPr/>
        </p:nvPicPr>
        <p:blipFill>
          <a:blip r:embed="rId7"/>
          <a:stretch/>
        </p:blipFill>
        <p:spPr>
          <a:xfrm>
            <a:off x="9228600" y="2542680"/>
            <a:ext cx="2798640" cy="1357920"/>
          </a:xfrm>
          <a:prstGeom prst="rect">
            <a:avLst/>
          </a:prstGeom>
          <a:ln>
            <a:noFill/>
          </a:ln>
        </p:spPr>
      </p:pic>
      <p:pic>
        <p:nvPicPr>
          <p:cNvPr id="259" name="Image 11"/>
          <p:cNvPicPr/>
          <p:nvPr/>
        </p:nvPicPr>
        <p:blipFill>
          <a:blip r:embed="rId8"/>
          <a:stretch/>
        </p:blipFill>
        <p:spPr>
          <a:xfrm>
            <a:off x="762120" y="2378880"/>
            <a:ext cx="1710360" cy="2280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868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4"/>
          <p:cNvPicPr/>
          <p:nvPr/>
        </p:nvPicPr>
        <p:blipFill>
          <a:blip r:embed="rId2"/>
          <a:stretch/>
        </p:blipFill>
        <p:spPr>
          <a:xfrm>
            <a:off x="2561760" y="1310657"/>
            <a:ext cx="6919920" cy="4297339"/>
          </a:xfrm>
          <a:prstGeom prst="rect">
            <a:avLst/>
          </a:prstGeom>
          <a:ln>
            <a:noFill/>
          </a:ln>
        </p:spPr>
      </p:pic>
      <p:pic>
        <p:nvPicPr>
          <p:cNvPr id="254" name="Image 1"/>
          <p:cNvPicPr/>
          <p:nvPr/>
        </p:nvPicPr>
        <p:blipFill>
          <a:blip r:embed="rId3"/>
          <a:stretch/>
        </p:blipFill>
        <p:spPr>
          <a:xfrm>
            <a:off x="-46800" y="68040"/>
            <a:ext cx="3395642" cy="1725134"/>
          </a:xfrm>
          <a:prstGeom prst="rect">
            <a:avLst/>
          </a:prstGeom>
          <a:ln>
            <a:noFill/>
          </a:ln>
        </p:spPr>
      </p:pic>
      <p:pic>
        <p:nvPicPr>
          <p:cNvPr id="255" name="Image 2"/>
          <p:cNvPicPr/>
          <p:nvPr/>
        </p:nvPicPr>
        <p:blipFill>
          <a:blip r:embed="rId4"/>
          <a:stretch/>
        </p:blipFill>
        <p:spPr>
          <a:xfrm>
            <a:off x="9228600" y="4294440"/>
            <a:ext cx="2839320" cy="2126520"/>
          </a:xfrm>
          <a:prstGeom prst="rect">
            <a:avLst/>
          </a:prstGeom>
          <a:ln>
            <a:noFill/>
          </a:ln>
        </p:spPr>
      </p:pic>
      <p:pic>
        <p:nvPicPr>
          <p:cNvPr id="256" name="Image 7"/>
          <p:cNvPicPr/>
          <p:nvPr/>
        </p:nvPicPr>
        <p:blipFill>
          <a:blip r:embed="rId5"/>
          <a:stretch/>
        </p:blipFill>
        <p:spPr>
          <a:xfrm>
            <a:off x="9189720" y="0"/>
            <a:ext cx="2837520" cy="2149200"/>
          </a:xfrm>
          <a:prstGeom prst="rect">
            <a:avLst/>
          </a:prstGeom>
          <a:ln>
            <a:noFill/>
          </a:ln>
        </p:spPr>
      </p:pic>
      <p:pic>
        <p:nvPicPr>
          <p:cNvPr id="257" name="Picture 6" descr="ANd9GcST7Tf1RokWMQg5vnjUtxZwEn3wrJPtvtUHFGovfGZnoTmqidJcjw"/>
          <p:cNvPicPr/>
          <p:nvPr/>
        </p:nvPicPr>
        <p:blipFill>
          <a:blip r:embed="rId6"/>
          <a:stretch/>
        </p:blipFill>
        <p:spPr>
          <a:xfrm>
            <a:off x="673200" y="4832640"/>
            <a:ext cx="1888560" cy="1588320"/>
          </a:xfrm>
          <a:prstGeom prst="rect">
            <a:avLst/>
          </a:prstGeom>
          <a:ln>
            <a:noFill/>
          </a:ln>
        </p:spPr>
      </p:pic>
      <p:pic>
        <p:nvPicPr>
          <p:cNvPr id="258" name="Image 10"/>
          <p:cNvPicPr/>
          <p:nvPr/>
        </p:nvPicPr>
        <p:blipFill>
          <a:blip r:embed="rId7"/>
          <a:stretch/>
        </p:blipFill>
        <p:spPr>
          <a:xfrm>
            <a:off x="9228600" y="2542680"/>
            <a:ext cx="2798640" cy="1357920"/>
          </a:xfrm>
          <a:prstGeom prst="rect">
            <a:avLst/>
          </a:prstGeom>
          <a:ln>
            <a:noFill/>
          </a:ln>
        </p:spPr>
      </p:pic>
      <p:pic>
        <p:nvPicPr>
          <p:cNvPr id="259" name="Image 11"/>
          <p:cNvPicPr/>
          <p:nvPr/>
        </p:nvPicPr>
        <p:blipFill>
          <a:blip r:embed="rId8"/>
          <a:stretch/>
        </p:blipFill>
        <p:spPr>
          <a:xfrm>
            <a:off x="762120" y="2378880"/>
            <a:ext cx="1710360" cy="2280600"/>
          </a:xfrm>
          <a:prstGeom prst="rect">
            <a:avLst/>
          </a:prstGeom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31" y="5607996"/>
            <a:ext cx="4452399" cy="77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4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80" y="286603"/>
            <a:ext cx="10352544" cy="5060097"/>
          </a:xfrm>
        </p:spPr>
      </p:pic>
    </p:spTree>
    <p:extLst>
      <p:ext uri="{BB962C8B-B14F-4D97-AF65-F5344CB8AC3E}">
        <p14:creationId xmlns:p14="http://schemas.microsoft.com/office/powerpoint/2010/main" val="394922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Le </a:t>
            </a:r>
            <a:r>
              <a:rPr lang="fr-FR" dirty="0" smtClean="0">
                <a:solidFill>
                  <a:schemeClr val="accent2"/>
                </a:solidFill>
              </a:rPr>
              <a:t>gaspillage </a:t>
            </a:r>
            <a:r>
              <a:rPr lang="fr-FR" dirty="0">
                <a:solidFill>
                  <a:schemeClr val="accent2"/>
                </a:solidFill>
              </a:rPr>
              <a:t>en </a:t>
            </a:r>
            <a:r>
              <a:rPr lang="fr-FR" dirty="0" smtClean="0">
                <a:solidFill>
                  <a:schemeClr val="accent2"/>
                </a:solidFill>
              </a:rPr>
              <a:t>restauration scolaire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30554" y="2000249"/>
            <a:ext cx="801814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Exemple d’une école de la région: </a:t>
            </a:r>
          </a:p>
          <a:p>
            <a:r>
              <a:rPr lang="fr-FR" sz="2400" dirty="0" smtClean="0"/>
              <a:t>° </a:t>
            </a:r>
            <a:r>
              <a:rPr lang="fr-FR" sz="2400" dirty="0" smtClean="0"/>
              <a:t>Ecole de </a:t>
            </a:r>
            <a:r>
              <a:rPr lang="fr-FR" sz="2400" dirty="0" smtClean="0"/>
              <a:t>130 couverts; </a:t>
            </a:r>
          </a:p>
          <a:p>
            <a:r>
              <a:rPr lang="fr-FR" sz="2400" dirty="0" smtClean="0"/>
              <a:t>Gaspillage total sur 1 semaine : 82</a:t>
            </a:r>
            <a:r>
              <a:rPr lang="fr-FR" sz="2400" b="1" dirty="0" smtClean="0"/>
              <a:t> kg de nourriture </a:t>
            </a:r>
          </a:p>
          <a:p>
            <a:endParaRPr lang="fr-FR" sz="2400" b="1" dirty="0" smtClean="0"/>
          </a:p>
          <a:p>
            <a:r>
              <a:rPr lang="fr-FR" sz="2400" dirty="0" smtClean="0"/>
              <a:t>° équivalent </a:t>
            </a:r>
            <a:r>
              <a:rPr lang="fr-FR" sz="2400" b="1" dirty="0" smtClean="0"/>
              <a:t> 2 923 kg</a:t>
            </a:r>
            <a:r>
              <a:rPr lang="fr-FR" sz="2400" dirty="0" smtClean="0"/>
              <a:t> pour une année ;</a:t>
            </a:r>
          </a:p>
          <a:p>
            <a:r>
              <a:rPr lang="fr-FR" sz="2400" dirty="0" smtClean="0"/>
              <a:t>° équivaux à </a:t>
            </a:r>
            <a:r>
              <a:rPr lang="fr-FR" sz="2400" b="1" dirty="0" smtClean="0"/>
              <a:t>8 351 repas</a:t>
            </a:r>
          </a:p>
          <a:p>
            <a:r>
              <a:rPr lang="fr-FR" sz="2400" dirty="0"/>
              <a:t>°</a:t>
            </a:r>
            <a:r>
              <a:rPr lang="fr-FR" sz="2400" dirty="0" smtClean="0"/>
              <a:t> environ plus de </a:t>
            </a:r>
            <a:r>
              <a:rPr lang="fr-FR" sz="2400" b="1" dirty="0" smtClean="0"/>
              <a:t>13 779 € </a:t>
            </a:r>
            <a:r>
              <a:rPr lang="fr-FR" sz="2400" dirty="0" smtClean="0"/>
              <a:t>de nourritures jetées</a:t>
            </a:r>
          </a:p>
          <a:p>
            <a:r>
              <a:rPr lang="fr-FR" sz="2400" dirty="0" smtClean="0"/>
              <a:t>° équivalent à 16 semaines de gaspillage </a:t>
            </a:r>
            <a:endParaRPr lang="fr-FR" sz="24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45213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Le </a:t>
            </a:r>
            <a:r>
              <a:rPr lang="fr-FR" dirty="0" smtClean="0">
                <a:solidFill>
                  <a:schemeClr val="accent2"/>
                </a:solidFill>
              </a:rPr>
              <a:t>gaspillage </a:t>
            </a:r>
            <a:r>
              <a:rPr lang="fr-FR" dirty="0">
                <a:solidFill>
                  <a:schemeClr val="accent2"/>
                </a:solidFill>
              </a:rPr>
              <a:t>en </a:t>
            </a:r>
            <a:r>
              <a:rPr lang="fr-FR" dirty="0" smtClean="0">
                <a:solidFill>
                  <a:schemeClr val="accent2"/>
                </a:solidFill>
              </a:rPr>
              <a:t>restauration scolaire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30554" y="2000249"/>
            <a:ext cx="801814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Exemple d’un collège de la région: </a:t>
            </a:r>
          </a:p>
          <a:p>
            <a:r>
              <a:rPr lang="fr-FR" sz="2400" dirty="0" smtClean="0"/>
              <a:t>° Collège de 480 couverts; </a:t>
            </a:r>
          </a:p>
          <a:p>
            <a:r>
              <a:rPr lang="fr-FR" sz="2400" dirty="0" smtClean="0"/>
              <a:t>Gaspillage total sur 1 semaine : </a:t>
            </a:r>
            <a:r>
              <a:rPr lang="fr-FR" sz="2400" b="1" dirty="0" smtClean="0"/>
              <a:t>191 kg de nourriture </a:t>
            </a:r>
          </a:p>
          <a:p>
            <a:endParaRPr lang="fr-FR" sz="2400" b="1" dirty="0" smtClean="0"/>
          </a:p>
          <a:p>
            <a:r>
              <a:rPr lang="fr-FR" sz="2400" dirty="0" smtClean="0"/>
              <a:t>° équivalent </a:t>
            </a:r>
            <a:r>
              <a:rPr lang="fr-FR" sz="2400" b="1" dirty="0" smtClean="0"/>
              <a:t>6 876 kg</a:t>
            </a:r>
            <a:r>
              <a:rPr lang="fr-FR" sz="2400" dirty="0" smtClean="0"/>
              <a:t> pour une année ;</a:t>
            </a:r>
          </a:p>
          <a:p>
            <a:r>
              <a:rPr lang="fr-FR" sz="2400" dirty="0" smtClean="0"/>
              <a:t>° équivaux à </a:t>
            </a:r>
            <a:r>
              <a:rPr lang="fr-FR" sz="2400" b="1" dirty="0" smtClean="0"/>
              <a:t>15 280 repas</a:t>
            </a:r>
          </a:p>
          <a:p>
            <a:r>
              <a:rPr lang="fr-FR" sz="2400" dirty="0"/>
              <a:t>°</a:t>
            </a:r>
            <a:r>
              <a:rPr lang="fr-FR" sz="2400" dirty="0" smtClean="0"/>
              <a:t> environ plus de </a:t>
            </a:r>
            <a:r>
              <a:rPr lang="fr-FR" sz="2400" b="1" dirty="0" smtClean="0"/>
              <a:t>25 000€ </a:t>
            </a:r>
            <a:r>
              <a:rPr lang="fr-FR" sz="2400" dirty="0" smtClean="0"/>
              <a:t>de nourritures jetées</a:t>
            </a:r>
            <a:endParaRPr lang="fr-FR" sz="2400" dirty="0"/>
          </a:p>
          <a:p>
            <a:r>
              <a:rPr lang="fr-FR" sz="2400" dirty="0" smtClean="0"/>
              <a:t> </a:t>
            </a:r>
            <a:endParaRPr lang="fr-FR" sz="2400" dirty="0"/>
          </a:p>
          <a:p>
            <a:endParaRPr lang="fr-FR" sz="24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878" y="2000249"/>
            <a:ext cx="1874520" cy="24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7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89920" cy="1024839"/>
          </a:xfrm>
        </p:spPr>
        <p:txBody>
          <a:bodyPr/>
          <a:lstStyle/>
          <a:p>
            <a:r>
              <a:rPr lang="fr-FR" b="1" dirty="0" smtClean="0">
                <a:solidFill>
                  <a:schemeClr val="accent2"/>
                </a:solidFill>
              </a:rPr>
              <a:t>Eléments réglementaire </a:t>
            </a:r>
            <a:r>
              <a:rPr lang="fr-FR" sz="4000" b="1" dirty="0" smtClean="0">
                <a:solidFill>
                  <a:schemeClr val="accent2"/>
                </a:solidFill>
              </a:rPr>
              <a:t>– gaspillage alimentaire</a:t>
            </a:r>
            <a:endParaRPr lang="fr-FR" sz="4000" b="1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7280" y="1845734"/>
            <a:ext cx="10561320" cy="402336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800" dirty="0" smtClean="0"/>
              <a:t> </a:t>
            </a:r>
            <a:r>
              <a:rPr lang="fr-FR" sz="2400" i="1" dirty="0" smtClean="0"/>
              <a:t> Obligation une </a:t>
            </a:r>
            <a:r>
              <a:rPr lang="fr-FR" sz="2400" b="1" i="1" dirty="0"/>
              <a:t>démarche de lutte contre le gaspillage alimentaire </a:t>
            </a:r>
            <a:r>
              <a:rPr lang="fr-FR" sz="2400" i="1" dirty="0"/>
              <a:t>au sein des services de restauration collective dont ils assurent la gestion. » </a:t>
            </a:r>
          </a:p>
          <a:p>
            <a:endParaRPr lang="fr-FR" sz="24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i="1" dirty="0"/>
              <a:t> Obligation de réaliser un </a:t>
            </a:r>
            <a:r>
              <a:rPr lang="fr-FR" sz="2400" b="1" i="1" dirty="0"/>
              <a:t>diagnostic</a:t>
            </a:r>
            <a:r>
              <a:rPr lang="fr-FR" sz="2400" i="1" dirty="0"/>
              <a:t> du </a:t>
            </a:r>
            <a:r>
              <a:rPr lang="fr-FR" sz="2400" i="1" dirty="0" smtClean="0"/>
              <a:t>gaspillage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4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i="1" dirty="0" smtClean="0"/>
              <a:t>Interdiction dénaturer denrées encore consommable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4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i="1" dirty="0" smtClean="0"/>
              <a:t>Obligation partenariat de don si plus de 3 000 repas/jr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4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i="1" dirty="0" smtClean="0"/>
              <a:t>Objectif de réduire de 50% d’ici 2025</a:t>
            </a:r>
            <a:endParaRPr lang="fr-FR" sz="2400" i="1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293" y="2994903"/>
            <a:ext cx="1582843" cy="238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3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2"/>
                </a:solidFill>
              </a:rPr>
              <a:t>Eléments </a:t>
            </a:r>
            <a:r>
              <a:rPr lang="fr-FR" b="1" dirty="0" smtClean="0">
                <a:solidFill>
                  <a:schemeClr val="accent2"/>
                </a:solidFill>
              </a:rPr>
              <a:t>réglementaire - </a:t>
            </a:r>
            <a:r>
              <a:rPr lang="fr-FR" b="1" dirty="0" err="1" smtClean="0">
                <a:solidFill>
                  <a:schemeClr val="accent2"/>
                </a:solidFill>
              </a:rPr>
              <a:t>Egalim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36057" y="2086365"/>
            <a:ext cx="10380846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</a:t>
            </a:r>
            <a:r>
              <a:rPr lang="fr-FR" sz="2800" dirty="0" smtClean="0"/>
              <a:t>Obligation approvisionnement 50 %  « qualité » et 20% « bio »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800" dirty="0" smtClean="0"/>
              <a:t>Diversification des protéines et menu végétarien / </a:t>
            </a:r>
            <a:r>
              <a:rPr lang="fr-FR" sz="2800" dirty="0"/>
              <a:t>semaine </a:t>
            </a:r>
            <a:endParaRPr lang="fr-FR" sz="2800" dirty="0" smtClean="0"/>
          </a:p>
          <a:p>
            <a:pPr>
              <a:buFont typeface="Wingdings" panose="05000000000000000000" pitchFamily="2" charset="2"/>
              <a:buChar char="Ø"/>
            </a:pPr>
            <a:endParaRPr lang="fr-FR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800" dirty="0" smtClean="0"/>
              <a:t>Interdiction des bouteilles d’eau et barquettes en plastique 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800" dirty="0" smtClean="0"/>
              <a:t>Information des convives &amp; affichages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44991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Comprendre les notions du  gaspillage alimentaire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40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89920" cy="1024839"/>
          </a:xfrm>
        </p:spPr>
        <p:txBody>
          <a:bodyPr/>
          <a:lstStyle/>
          <a:p>
            <a:r>
              <a:rPr lang="fr-FR" sz="4000" b="1" dirty="0" smtClean="0">
                <a:solidFill>
                  <a:schemeClr val="accent2"/>
                </a:solidFill>
              </a:rPr>
              <a:t>Déchets organiques</a:t>
            </a:r>
            <a:endParaRPr lang="fr-FR" sz="4000" b="1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08658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800" dirty="0" smtClean="0"/>
              <a:t> Obligation </a:t>
            </a:r>
            <a:r>
              <a:rPr lang="fr-FR" sz="2800" dirty="0"/>
              <a:t>de tri à la source et valorisation </a:t>
            </a:r>
            <a:r>
              <a:rPr lang="fr-FR" sz="2800" dirty="0" smtClean="0"/>
              <a:t>des </a:t>
            </a:r>
            <a:r>
              <a:rPr lang="fr-FR" sz="2800" b="1" dirty="0" smtClean="0"/>
              <a:t>déchets organiques </a:t>
            </a:r>
            <a:r>
              <a:rPr lang="fr-FR" sz="2800" dirty="0" smtClean="0"/>
              <a:t>pour les gros producteurs et pour </a:t>
            </a:r>
            <a:r>
              <a:rPr lang="fr-FR" sz="2800" b="1" dirty="0" smtClean="0"/>
              <a:t>TOUS</a:t>
            </a:r>
            <a:r>
              <a:rPr lang="fr-FR" sz="2800" dirty="0" smtClean="0"/>
              <a:t> dés 2024 </a:t>
            </a:r>
          </a:p>
          <a:p>
            <a:pPr marL="0" indent="0">
              <a:buNone/>
            </a:pPr>
            <a:r>
              <a:rPr lang="fr-FR" sz="1600" i="1" dirty="0" smtClean="0"/>
              <a:t>Loi de transition énergétique 2015 + directive européenne Déchets 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0" y="3282428"/>
            <a:ext cx="2131328" cy="211918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78" y="3293404"/>
            <a:ext cx="3206581" cy="24049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05" y="3282429"/>
            <a:ext cx="3348877" cy="15662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9451" y="4544241"/>
            <a:ext cx="2286319" cy="171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1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0871" y="758952"/>
            <a:ext cx="11332029" cy="3566160"/>
          </a:xfrm>
        </p:spPr>
        <p:txBody>
          <a:bodyPr/>
          <a:lstStyle/>
          <a:p>
            <a:pPr algn="ctr"/>
            <a:r>
              <a:rPr lang="fr-FR" dirty="0" smtClean="0"/>
              <a:t>Mettre en place un projet pour lutter contre GA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63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 faut-il pour construire un projet ?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7280" y="2002144"/>
            <a:ext cx="10058400" cy="438662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800" dirty="0" smtClean="0"/>
              <a:t> Des étapes identifiées avec un calendrier, avec des objectifs clairs ; 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800" dirty="0" smtClean="0"/>
              <a:t> Un diagnostic, des évaluations (identifier les pistes d’actions)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800" dirty="0" smtClean="0"/>
              <a:t> Mobiliser différents partenaires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800" dirty="0" smtClean="0"/>
              <a:t> Répartir, dans le temps, les actions à mener pour réduire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79546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Déroulé type d’un projet </a:t>
            </a:r>
            <a:endParaRPr lang="fr-FR" dirty="0"/>
          </a:p>
        </p:txBody>
      </p:sp>
      <p:grpSp>
        <p:nvGrpSpPr>
          <p:cNvPr id="4" name="Diagramme 59"/>
          <p:cNvGrpSpPr/>
          <p:nvPr/>
        </p:nvGrpSpPr>
        <p:grpSpPr>
          <a:xfrm>
            <a:off x="622300" y="1257300"/>
            <a:ext cx="10655300" cy="4396289"/>
            <a:chOff x="489053" y="936088"/>
            <a:chExt cx="9846816" cy="4669511"/>
          </a:xfrm>
        </p:grpSpPr>
        <p:sp>
          <p:nvSpPr>
            <p:cNvPr id="5" name="Forme libre 4"/>
            <p:cNvSpPr/>
            <p:nvPr/>
          </p:nvSpPr>
          <p:spPr>
            <a:xfrm>
              <a:off x="489053" y="936088"/>
              <a:ext cx="9846816" cy="4669511"/>
            </a:xfrm>
            <a:custGeom>
              <a:avLst>
                <a:gd name="f0" fmla="val 17861"/>
                <a:gd name="f1" fmla="val 5337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+- 21600 0 f19"/>
                <a:gd name="f28" fmla="*/ 0 f21 1"/>
                <a:gd name="f29" fmla="*/ 21600 f21 1"/>
                <a:gd name="f30" fmla="*/ f20 f13 1"/>
                <a:gd name="f31" fmla="*/ f19 f12 1"/>
                <a:gd name="f32" fmla="+- f24 0 f3"/>
                <a:gd name="f33" fmla="+- f25 0 f3"/>
                <a:gd name="f34" fmla="*/ f27 f20 1"/>
                <a:gd name="f35" fmla="*/ f28 1 f21"/>
                <a:gd name="f36" fmla="*/ f29 1 f21"/>
                <a:gd name="f37" fmla="*/ f26 f13 1"/>
                <a:gd name="f38" fmla="*/ f34 1 10800"/>
                <a:gd name="f39" fmla="*/ f35 f12 1"/>
                <a:gd name="f40" fmla="*/ f35 f13 1"/>
                <a:gd name="f41" fmla="*/ f36 f13 1"/>
                <a:gd name="f42" fmla="+- f19 f38 0"/>
                <a:gd name="f43" fmla="*/ f42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39" t="f30" r="f43" b="f37"/>
              <a:pathLst>
                <a:path w="21600" h="21600">
                  <a:moveTo>
                    <a:pt x="f7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7" y="f26"/>
                  </a:lnTo>
                  <a:close/>
                </a:path>
              </a:pathLst>
            </a:custGeom>
            <a:solidFill>
              <a:srgbClr val="DEECCE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4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" name="Forme libre 5"/>
            <p:cNvSpPr/>
            <p:nvPr/>
          </p:nvSpPr>
          <p:spPr>
            <a:xfrm>
              <a:off x="736203" y="2334024"/>
              <a:ext cx="1571987" cy="18678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77954"/>
                <a:gd name="f7" fmla="val 1867803"/>
                <a:gd name="f8" fmla="val 146329"/>
                <a:gd name="f9" fmla="val 65514"/>
                <a:gd name="f10" fmla="val 731625"/>
                <a:gd name="f11" fmla="val 812440"/>
                <a:gd name="f12" fmla="val 1721474"/>
                <a:gd name="f13" fmla="val 1802289"/>
                <a:gd name="f14" fmla="+- 0 0 -90"/>
                <a:gd name="f15" fmla="*/ f3 1 877954"/>
                <a:gd name="f16" fmla="*/ f4 1 1867803"/>
                <a:gd name="f17" fmla="+- f7 0 f5"/>
                <a:gd name="f18" fmla="+- f6 0 f5"/>
                <a:gd name="f19" fmla="*/ f14 f0 1"/>
                <a:gd name="f20" fmla="*/ f18 1 877954"/>
                <a:gd name="f21" fmla="*/ f17 1 1867803"/>
                <a:gd name="f22" fmla="*/ 0 f18 1"/>
                <a:gd name="f23" fmla="*/ 146329 f17 1"/>
                <a:gd name="f24" fmla="*/ 146329 f18 1"/>
                <a:gd name="f25" fmla="*/ 0 f17 1"/>
                <a:gd name="f26" fmla="*/ 731625 f18 1"/>
                <a:gd name="f27" fmla="*/ 877954 f18 1"/>
                <a:gd name="f28" fmla="*/ 1721474 f17 1"/>
                <a:gd name="f29" fmla="*/ 1867803 f17 1"/>
                <a:gd name="f30" fmla="*/ f19 1 f2"/>
                <a:gd name="f31" fmla="*/ f22 1 877954"/>
                <a:gd name="f32" fmla="*/ f23 1 1867803"/>
                <a:gd name="f33" fmla="*/ f24 1 877954"/>
                <a:gd name="f34" fmla="*/ f25 1 1867803"/>
                <a:gd name="f35" fmla="*/ f26 1 877954"/>
                <a:gd name="f36" fmla="*/ f27 1 877954"/>
                <a:gd name="f37" fmla="*/ f28 1 1867803"/>
                <a:gd name="f38" fmla="*/ f29 1 1867803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877954" h="186780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99CB38"/>
            </a:solidFill>
            <a:ln w="15873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3820" tIns="103820" rIns="103820" bIns="103820" anchor="ctr" anchorCtr="1" compatLnSpc="1">
              <a:noAutofit/>
            </a:bodyPr>
            <a:lstStyle/>
            <a:p>
              <a:pPr algn="ctr" defTabSz="711202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000" b="1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Diagnostic  pesées</a:t>
              </a:r>
              <a:endParaRPr lang="fr-FR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  <a:p>
              <a:pPr algn="ctr" defTabSz="711202">
                <a:spcAft>
                  <a:spcPts val="7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200" b="1" kern="0" dirty="0">
                  <a:solidFill>
                    <a:schemeClr val="bg1"/>
                  </a:solidFill>
                  <a:latin typeface="Calibri" panose="020F0502020204030204"/>
                </a:rPr>
                <a:t>Connaitre et comprendre</a:t>
              </a:r>
            </a:p>
          </p:txBody>
        </p:sp>
        <p:sp>
          <p:nvSpPr>
            <p:cNvPr id="7" name="Forme libre 6"/>
            <p:cNvSpPr/>
            <p:nvPr/>
          </p:nvSpPr>
          <p:spPr>
            <a:xfrm>
              <a:off x="2753662" y="2334023"/>
              <a:ext cx="2230914" cy="186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16123"/>
                <a:gd name="f7" fmla="val 1867803"/>
                <a:gd name="f8" fmla="val 202691"/>
                <a:gd name="f9" fmla="val 90748"/>
                <a:gd name="f10" fmla="val 1013432"/>
                <a:gd name="f11" fmla="val 1125375"/>
                <a:gd name="f12" fmla="val 1665112"/>
                <a:gd name="f13" fmla="val 1777055"/>
                <a:gd name="f14" fmla="+- 0 0 -90"/>
                <a:gd name="f15" fmla="*/ f3 1 1216123"/>
                <a:gd name="f16" fmla="*/ f4 1 1867803"/>
                <a:gd name="f17" fmla="+- f7 0 f5"/>
                <a:gd name="f18" fmla="+- f6 0 f5"/>
                <a:gd name="f19" fmla="*/ f14 f0 1"/>
                <a:gd name="f20" fmla="*/ f18 1 1216123"/>
                <a:gd name="f21" fmla="*/ f17 1 1867803"/>
                <a:gd name="f22" fmla="*/ 0 f18 1"/>
                <a:gd name="f23" fmla="*/ 202691 f17 1"/>
                <a:gd name="f24" fmla="*/ 202691 f18 1"/>
                <a:gd name="f25" fmla="*/ 0 f17 1"/>
                <a:gd name="f26" fmla="*/ 1013432 f18 1"/>
                <a:gd name="f27" fmla="*/ 1216123 f18 1"/>
                <a:gd name="f28" fmla="*/ 1665112 f17 1"/>
                <a:gd name="f29" fmla="*/ 1867803 f17 1"/>
                <a:gd name="f30" fmla="*/ f19 1 f2"/>
                <a:gd name="f31" fmla="*/ f22 1 1216123"/>
                <a:gd name="f32" fmla="*/ f23 1 1867803"/>
                <a:gd name="f33" fmla="*/ f24 1 1216123"/>
                <a:gd name="f34" fmla="*/ f25 1 1867803"/>
                <a:gd name="f35" fmla="*/ f26 1 1216123"/>
                <a:gd name="f36" fmla="*/ f27 1 1216123"/>
                <a:gd name="f37" fmla="*/ f28 1 1867803"/>
                <a:gd name="f38" fmla="*/ f29 1 1867803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216123" h="186780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99CB38"/>
            </a:solidFill>
            <a:ln w="15873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20325" tIns="120325" rIns="120325" bIns="120325" anchor="ctr" anchorCtr="1" compatLnSpc="1">
              <a:noAutofit/>
            </a:bodyPr>
            <a:lstStyle/>
            <a:p>
              <a:pPr algn="ctr" defTabSz="711202">
                <a:lnSpc>
                  <a:spcPct val="90000"/>
                </a:lnSpc>
                <a:spcAft>
                  <a:spcPts val="7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  <a:p>
              <a:pPr algn="ctr" defTabSz="711202">
                <a:lnSpc>
                  <a:spcPct val="90000"/>
                </a:lnSpc>
                <a:spcAft>
                  <a:spcPts val="7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  <a:p>
              <a:pPr algn="ctr" defTabSz="711202">
                <a:lnSpc>
                  <a:spcPct val="90000"/>
                </a:lnSpc>
                <a:spcAft>
                  <a:spcPts val="7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000" b="1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Construire un plan d’action</a:t>
              </a:r>
              <a:endParaRPr lang="fr-FR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  <a:p>
              <a:pPr algn="ctr" defTabSz="711202">
                <a:lnSpc>
                  <a:spcPct val="90000"/>
                </a:lnSpc>
                <a:spcAft>
                  <a:spcPts val="7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200" b="1" kern="0" dirty="0">
                  <a:solidFill>
                    <a:schemeClr val="bg1"/>
                  </a:solidFill>
                  <a:latin typeface="Calibri" panose="020F0502020204030204"/>
                </a:rPr>
                <a:t>Impliquer à tous les </a:t>
              </a:r>
              <a:r>
                <a:rPr lang="fr-FR" sz="1200" b="1" kern="0" dirty="0" smtClean="0">
                  <a:solidFill>
                    <a:schemeClr val="bg1"/>
                  </a:solidFill>
                  <a:latin typeface="Calibri" panose="020F0502020204030204"/>
                </a:rPr>
                <a:t>niveaux</a:t>
              </a:r>
            </a:p>
            <a:p>
              <a:pPr algn="ctr" defTabSz="711202">
                <a:lnSpc>
                  <a:spcPct val="90000"/>
                </a:lnSpc>
                <a:spcAft>
                  <a:spcPts val="7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200" b="1" kern="0" dirty="0">
                <a:solidFill>
                  <a:schemeClr val="bg1"/>
                </a:solidFill>
                <a:latin typeface="Calibri" panose="020F0502020204030204"/>
              </a:endParaRPr>
            </a:p>
            <a:p>
              <a:pPr algn="ctr" defTabSz="711202">
                <a:lnSpc>
                  <a:spcPct val="90000"/>
                </a:lnSpc>
                <a:spcAft>
                  <a:spcPts val="7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200" b="1" kern="0" dirty="0" smtClean="0">
                <a:solidFill>
                  <a:schemeClr val="bg1"/>
                </a:solidFill>
                <a:latin typeface="Calibri" panose="020F0502020204030204"/>
              </a:endParaRPr>
            </a:p>
            <a:p>
              <a:pPr algn="ctr" defTabSz="711202">
                <a:lnSpc>
                  <a:spcPct val="90000"/>
                </a:lnSpc>
                <a:spcAft>
                  <a:spcPts val="7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200" b="1" kern="0" dirty="0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sp>
          <p:nvSpPr>
            <p:cNvPr id="8" name="Forme libre 7"/>
            <p:cNvSpPr/>
            <p:nvPr/>
          </p:nvSpPr>
          <p:spPr>
            <a:xfrm>
              <a:off x="5087085" y="2334023"/>
              <a:ext cx="2236091" cy="186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55223"/>
                <a:gd name="f7" fmla="val 1867803"/>
                <a:gd name="f8" fmla="val 192541"/>
                <a:gd name="f9" fmla="val 86204"/>
                <a:gd name="f10" fmla="val 962682"/>
                <a:gd name="f11" fmla="val 1069019"/>
                <a:gd name="f12" fmla="val 1675262"/>
                <a:gd name="f13" fmla="val 1781599"/>
                <a:gd name="f14" fmla="+- 0 0 -90"/>
                <a:gd name="f15" fmla="*/ f3 1 1155223"/>
                <a:gd name="f16" fmla="*/ f4 1 1867803"/>
                <a:gd name="f17" fmla="+- f7 0 f5"/>
                <a:gd name="f18" fmla="+- f6 0 f5"/>
                <a:gd name="f19" fmla="*/ f14 f0 1"/>
                <a:gd name="f20" fmla="*/ f18 1 1155223"/>
                <a:gd name="f21" fmla="*/ f17 1 1867803"/>
                <a:gd name="f22" fmla="*/ 0 f18 1"/>
                <a:gd name="f23" fmla="*/ 192541 f17 1"/>
                <a:gd name="f24" fmla="*/ 192541 f18 1"/>
                <a:gd name="f25" fmla="*/ 0 f17 1"/>
                <a:gd name="f26" fmla="*/ 962682 f18 1"/>
                <a:gd name="f27" fmla="*/ 1155223 f18 1"/>
                <a:gd name="f28" fmla="*/ 1675262 f17 1"/>
                <a:gd name="f29" fmla="*/ 1867803 f17 1"/>
                <a:gd name="f30" fmla="*/ f19 1 f2"/>
                <a:gd name="f31" fmla="*/ f22 1 1155223"/>
                <a:gd name="f32" fmla="*/ f23 1 1867803"/>
                <a:gd name="f33" fmla="*/ f24 1 1155223"/>
                <a:gd name="f34" fmla="*/ f25 1 1867803"/>
                <a:gd name="f35" fmla="*/ f26 1 1155223"/>
                <a:gd name="f36" fmla="*/ f27 1 1155223"/>
                <a:gd name="f37" fmla="*/ f28 1 1867803"/>
                <a:gd name="f38" fmla="*/ f29 1 1867803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155223" h="186780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99CB38"/>
            </a:solidFill>
            <a:ln w="15873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7354" tIns="117354" rIns="117354" bIns="117354" anchor="ctr" anchorCtr="1" compatLnSpc="1">
              <a:noAutofit/>
            </a:bodyPr>
            <a:lstStyle/>
            <a:p>
              <a:pPr algn="ctr" defTabSz="711202">
                <a:lnSpc>
                  <a:spcPct val="90000"/>
                </a:lnSpc>
                <a:spcAft>
                  <a:spcPts val="7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  <a:p>
              <a:pPr algn="ctr" defTabSz="711202">
                <a:lnSpc>
                  <a:spcPct val="90000"/>
                </a:lnSpc>
                <a:spcAft>
                  <a:spcPts val="7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  <a:p>
              <a:pPr algn="ctr" defTabSz="711202">
                <a:lnSpc>
                  <a:spcPct val="90000"/>
                </a:lnSpc>
                <a:spcAft>
                  <a:spcPts val="7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000" b="1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Mener </a:t>
              </a:r>
              <a:r>
                <a:rPr lang="fr-FR" sz="20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des actions à tous les </a:t>
              </a:r>
              <a:r>
                <a:rPr lang="fr-FR" sz="2000" b="1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niveaux</a:t>
              </a:r>
            </a:p>
            <a:p>
              <a:pPr algn="ctr" defTabSz="711202">
                <a:lnSpc>
                  <a:spcPct val="90000"/>
                </a:lnSpc>
                <a:spcAft>
                  <a:spcPts val="7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  <a:p>
              <a:pPr algn="ctr" defTabSz="711202">
                <a:lnSpc>
                  <a:spcPct val="90000"/>
                </a:lnSpc>
                <a:spcAft>
                  <a:spcPts val="7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  <a:p>
              <a:pPr algn="ctr" defTabSz="711202">
                <a:lnSpc>
                  <a:spcPct val="90000"/>
                </a:lnSpc>
                <a:spcAft>
                  <a:spcPts val="7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</p:txBody>
        </p:sp>
      </p:grpSp>
      <p:sp>
        <p:nvSpPr>
          <p:cNvPr id="9" name="Flèche en arc 8"/>
          <p:cNvSpPr/>
          <p:nvPr/>
        </p:nvSpPr>
        <p:spPr>
          <a:xfrm rot="8874240">
            <a:off x="10672144" y="2809576"/>
            <a:ext cx="1347428" cy="1594266"/>
          </a:xfrm>
          <a:prstGeom prst="circularArrow">
            <a:avLst>
              <a:gd name="adj1" fmla="val 6142"/>
              <a:gd name="adj2" fmla="val 1501913"/>
              <a:gd name="adj3" fmla="val 20243087"/>
              <a:gd name="adj4" fmla="val 9353871"/>
              <a:gd name="adj5" fmla="val 12500"/>
            </a:avLst>
          </a:prstGeom>
          <a:solidFill>
            <a:srgbClr val="99CB38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887380" y="3298806"/>
            <a:ext cx="1922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2000" b="1" dirty="0" smtClean="0">
                <a:solidFill>
                  <a:srgbClr val="6C8F25"/>
                </a:solidFill>
                <a:latin typeface="Calibri" panose="020F0502020204030204"/>
              </a:rPr>
              <a:t>PÉRENNISATION</a:t>
            </a:r>
            <a:endParaRPr lang="fr-FR" sz="2000" b="1" dirty="0">
              <a:solidFill>
                <a:srgbClr val="6C8F25"/>
              </a:solidFill>
              <a:latin typeface="Calibri" panose="020F0502020204030204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8549991" y="2577321"/>
            <a:ext cx="1200873" cy="175462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155223"/>
              <a:gd name="f7" fmla="val 1867803"/>
              <a:gd name="f8" fmla="val 192541"/>
              <a:gd name="f9" fmla="val 86204"/>
              <a:gd name="f10" fmla="val 962682"/>
              <a:gd name="f11" fmla="val 1069019"/>
              <a:gd name="f12" fmla="val 1675262"/>
              <a:gd name="f13" fmla="val 1781599"/>
              <a:gd name="f14" fmla="+- 0 0 -90"/>
              <a:gd name="f15" fmla="*/ f3 1 1155223"/>
              <a:gd name="f16" fmla="*/ f4 1 1867803"/>
              <a:gd name="f17" fmla="+- f7 0 f5"/>
              <a:gd name="f18" fmla="+- f6 0 f5"/>
              <a:gd name="f19" fmla="*/ f14 f0 1"/>
              <a:gd name="f20" fmla="*/ f18 1 1155223"/>
              <a:gd name="f21" fmla="*/ f17 1 1867803"/>
              <a:gd name="f22" fmla="*/ 0 f18 1"/>
              <a:gd name="f23" fmla="*/ 192541 f17 1"/>
              <a:gd name="f24" fmla="*/ 192541 f18 1"/>
              <a:gd name="f25" fmla="*/ 0 f17 1"/>
              <a:gd name="f26" fmla="*/ 962682 f18 1"/>
              <a:gd name="f27" fmla="*/ 1155223 f18 1"/>
              <a:gd name="f28" fmla="*/ 1675262 f17 1"/>
              <a:gd name="f29" fmla="*/ 1867803 f17 1"/>
              <a:gd name="f30" fmla="*/ f19 1 f2"/>
              <a:gd name="f31" fmla="*/ f22 1 1155223"/>
              <a:gd name="f32" fmla="*/ f23 1 1867803"/>
              <a:gd name="f33" fmla="*/ f24 1 1155223"/>
              <a:gd name="f34" fmla="*/ f25 1 1867803"/>
              <a:gd name="f35" fmla="*/ f26 1 1155223"/>
              <a:gd name="f36" fmla="*/ f27 1 1155223"/>
              <a:gd name="f37" fmla="*/ f28 1 1867803"/>
              <a:gd name="f38" fmla="*/ f29 1 1867803"/>
              <a:gd name="f39" fmla="*/ f5 1 f20"/>
              <a:gd name="f40" fmla="*/ f6 1 f20"/>
              <a:gd name="f41" fmla="*/ f5 1 f21"/>
              <a:gd name="f42" fmla="*/ f7 1 f21"/>
              <a:gd name="f43" fmla="+- f30 0 f1"/>
              <a:gd name="f44" fmla="*/ f31 1 f20"/>
              <a:gd name="f45" fmla="*/ f32 1 f21"/>
              <a:gd name="f46" fmla="*/ f33 1 f20"/>
              <a:gd name="f47" fmla="*/ f34 1 f21"/>
              <a:gd name="f48" fmla="*/ f35 1 f20"/>
              <a:gd name="f49" fmla="*/ f36 1 f20"/>
              <a:gd name="f50" fmla="*/ f37 1 f21"/>
              <a:gd name="f51" fmla="*/ f38 1 f21"/>
              <a:gd name="f52" fmla="*/ f39 f15 1"/>
              <a:gd name="f53" fmla="*/ f40 f15 1"/>
              <a:gd name="f54" fmla="*/ f42 f16 1"/>
              <a:gd name="f55" fmla="*/ f41 f16 1"/>
              <a:gd name="f56" fmla="*/ f44 f15 1"/>
              <a:gd name="f57" fmla="*/ f45 f16 1"/>
              <a:gd name="f58" fmla="*/ f46 f15 1"/>
              <a:gd name="f59" fmla="*/ f47 f16 1"/>
              <a:gd name="f60" fmla="*/ f48 f15 1"/>
              <a:gd name="f61" fmla="*/ f49 f15 1"/>
              <a:gd name="f62" fmla="*/ f50 f16 1"/>
              <a:gd name="f63" fmla="*/ f5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56" y="f57"/>
              </a:cxn>
              <a:cxn ang="f43">
                <a:pos x="f58" y="f59"/>
              </a:cxn>
              <a:cxn ang="f43">
                <a:pos x="f60" y="f59"/>
              </a:cxn>
              <a:cxn ang="f43">
                <a:pos x="f61" y="f57"/>
              </a:cxn>
              <a:cxn ang="f43">
                <a:pos x="f61" y="f62"/>
              </a:cxn>
              <a:cxn ang="f43">
                <a:pos x="f60" y="f63"/>
              </a:cxn>
              <a:cxn ang="f43">
                <a:pos x="f58" y="f63"/>
              </a:cxn>
              <a:cxn ang="f43">
                <a:pos x="f56" y="f62"/>
              </a:cxn>
              <a:cxn ang="f43">
                <a:pos x="f56" y="f57"/>
              </a:cxn>
            </a:cxnLst>
            <a:rect l="f52" t="f55" r="f53" b="f54"/>
            <a:pathLst>
              <a:path w="1155223" h="1867803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6" y="f9"/>
                  <a:pt x="f6" y="f8"/>
                </a:cubicBezTo>
                <a:lnTo>
                  <a:pt x="f6" y="f12"/>
                </a:lnTo>
                <a:cubicBezTo>
                  <a:pt x="f6" y="f13"/>
                  <a:pt x="f11" y="f7"/>
                  <a:pt x="f10" y="f7"/>
                </a:cubicBezTo>
                <a:lnTo>
                  <a:pt x="f8" y="f7"/>
                </a:lnTo>
                <a:cubicBezTo>
                  <a:pt x="f9" y="f7"/>
                  <a:pt x="f5" y="f13"/>
                  <a:pt x="f5" y="f12"/>
                </a:cubicBezTo>
                <a:lnTo>
                  <a:pt x="f5" y="f8"/>
                </a:lnTo>
                <a:close/>
              </a:path>
            </a:pathLst>
          </a:custGeom>
          <a:solidFill>
            <a:srgbClr val="99CB38"/>
          </a:solidFill>
          <a:ln w="15873" cap="flat">
            <a:solidFill>
              <a:srgbClr val="FFFFFF"/>
            </a:solidFill>
            <a:prstDash val="solid"/>
            <a:miter/>
          </a:ln>
        </p:spPr>
        <p:txBody>
          <a:bodyPr vert="horz" wrap="square" lIns="117354" tIns="117354" rIns="117354" bIns="117354" anchor="ctr" anchorCtr="1" compatLnSpc="1">
            <a:noAutofit/>
          </a:bodyPr>
          <a:lstStyle/>
          <a:p>
            <a:pPr algn="ctr" defTabSz="711202">
              <a:lnSpc>
                <a:spcPct val="90000"/>
              </a:lnSpc>
              <a:spcAft>
                <a:spcPts val="700"/>
              </a:spcAft>
            </a:pPr>
            <a:r>
              <a:rPr lang="fr-FR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Evaluer Pesées </a:t>
            </a:r>
            <a:endParaRPr lang="fr-FR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algn="ctr" defTabSz="711202">
              <a:lnSpc>
                <a:spcPct val="90000"/>
              </a:lnSpc>
              <a:spcAft>
                <a:spcPts val="700"/>
              </a:spcAft>
            </a:pPr>
            <a:r>
              <a:rPr lang="fr-FR" sz="1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Ex: Défi  </a:t>
            </a:r>
            <a:r>
              <a:rPr lang="fr-FR" sz="1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Assiette vide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210900" y="5111981"/>
            <a:ext cx="353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Notion de temps </a:t>
            </a:r>
            <a:endParaRPr lang="fr-FR" sz="20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43" y="4810798"/>
            <a:ext cx="1019312" cy="84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Agir à 3 niveaux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4" y="2070100"/>
            <a:ext cx="11205719" cy="3568700"/>
          </a:xfrm>
        </p:spPr>
      </p:pic>
    </p:spTree>
    <p:extLst>
      <p:ext uri="{BB962C8B-B14F-4D97-AF65-F5344CB8AC3E}">
        <p14:creationId xmlns:p14="http://schemas.microsoft.com/office/powerpoint/2010/main" val="104123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diagnostic 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02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extShape 1"/>
          <p:cNvSpPr txBox="1"/>
          <p:nvPr/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>
              <a:lnSpc>
                <a:spcPct val="85000"/>
              </a:lnSpc>
            </a:pPr>
            <a:r>
              <a:rPr lang="en-US" sz="4800" b="0" strike="noStrike" spc="-52">
                <a:solidFill>
                  <a:srgbClr val="404040"/>
                </a:solidFill>
                <a:latin typeface="Calibri Light"/>
              </a:rPr>
              <a:t>Pourquoi faire des pesées </a:t>
            </a:r>
            <a:endParaRPr lang="en-US" sz="4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" name="TextShape 2"/>
          <p:cNvSpPr txBox="1"/>
          <p:nvPr/>
        </p:nvSpPr>
        <p:spPr>
          <a:xfrm>
            <a:off x="1907640" y="1905120"/>
            <a:ext cx="9918360" cy="3777120"/>
          </a:xfrm>
          <a:prstGeom prst="rect">
            <a:avLst/>
          </a:prstGeom>
          <a:noFill/>
          <a:ln>
            <a:noFill/>
          </a:ln>
        </p:spPr>
        <p:txBody>
          <a:bodyPr lIns="0" rIns="0">
            <a:noAutofit/>
          </a:bodyPr>
          <a:lstStyle/>
          <a:p>
            <a:pPr marL="457200" indent="-45684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 Light"/>
              <a:buAutoNum type="arabicPeriod"/>
            </a:pPr>
            <a:r>
              <a:rPr lang="en-US" sz="2400" b="0" strike="noStrike" spc="-1">
                <a:solidFill>
                  <a:srgbClr val="404040"/>
                </a:solidFill>
                <a:latin typeface="Calibri"/>
              </a:rPr>
              <a:t>Savoir d’où l’on part, estimer son potentiel de réduction</a:t>
            </a:r>
          </a:p>
          <a:p>
            <a:pPr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</a:pPr>
            <a:endParaRPr lang="en-US" sz="2400" b="0" strike="noStrike" spc="-1">
              <a:solidFill>
                <a:srgbClr val="40404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</a:pPr>
            <a:endParaRPr lang="en-US" sz="2400" b="0" strike="noStrike" spc="-1">
              <a:solidFill>
                <a:srgbClr val="404040"/>
              </a:solidFill>
              <a:latin typeface="Calibri"/>
            </a:endParaRPr>
          </a:p>
          <a:p>
            <a:pPr marL="457200" indent="-45684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 Light"/>
              <a:buAutoNum type="arabicPeriod"/>
            </a:pPr>
            <a:r>
              <a:rPr lang="en-US" sz="2400" b="0" strike="noStrike" spc="-1">
                <a:solidFill>
                  <a:srgbClr val="404040"/>
                </a:solidFill>
                <a:latin typeface="Calibri"/>
              </a:rPr>
              <a:t>Identifier les sources et donc les pistes de réduction </a:t>
            </a:r>
          </a:p>
          <a:p>
            <a:pPr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</a:pPr>
            <a:endParaRPr lang="en-US" sz="2400" b="0" strike="noStrike" spc="-1">
              <a:solidFill>
                <a:srgbClr val="404040"/>
              </a:solidFill>
              <a:latin typeface="Calibri"/>
            </a:endParaRPr>
          </a:p>
          <a:p>
            <a:pPr marL="457200" indent="-45684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E48312"/>
              </a:buClr>
              <a:buFont typeface="Calibri Light"/>
              <a:buAutoNum type="arabicPeriod"/>
            </a:pPr>
            <a:r>
              <a:rPr lang="en-US" sz="2400" b="0" strike="noStrike" spc="-1">
                <a:solidFill>
                  <a:srgbClr val="404040"/>
                </a:solidFill>
                <a:latin typeface="Calibri"/>
              </a:rPr>
              <a:t>Collecter des informations pour mobiliser le personnel, les résidents et les familles</a:t>
            </a:r>
          </a:p>
          <a:p>
            <a:pPr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</a:pPr>
            <a:endParaRPr lang="en-US" sz="24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26" name="CustomShape 3"/>
          <p:cNvSpPr/>
          <p:nvPr/>
        </p:nvSpPr>
        <p:spPr>
          <a:xfrm rot="5400000">
            <a:off x="4254840" y="2616480"/>
            <a:ext cx="492480" cy="51768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7" name="CustomShape 4"/>
          <p:cNvSpPr/>
          <p:nvPr/>
        </p:nvSpPr>
        <p:spPr>
          <a:xfrm>
            <a:off x="5378760" y="2801520"/>
            <a:ext cx="297612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Indicateurs de travail</a:t>
            </a:r>
            <a:endParaRPr lang="fr-FR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312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28700" y="1473200"/>
            <a:ext cx="10287000" cy="48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9545320" cy="856397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Mettre en place des pesées utiles 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1500" y="1358900"/>
            <a:ext cx="10387330" cy="46228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FF0000"/>
                </a:solidFill>
              </a:rPr>
              <a:t>Quelle </a:t>
            </a:r>
            <a:r>
              <a:rPr lang="fr-FR" sz="2400" b="1" dirty="0">
                <a:solidFill>
                  <a:srgbClr val="FF0000"/>
                </a:solidFill>
              </a:rPr>
              <a:t>nourriture peser </a:t>
            </a:r>
            <a:r>
              <a:rPr lang="fr-FR" dirty="0">
                <a:solidFill>
                  <a:srgbClr val="FF0000"/>
                </a:solidFill>
              </a:rPr>
              <a:t>(celle jetée en cuisine, les restes assiette, la nourriture préparée</a:t>
            </a:r>
            <a:r>
              <a:rPr lang="fr-FR" dirty="0" smtClean="0">
                <a:solidFill>
                  <a:srgbClr val="FF0000"/>
                </a:solidFill>
              </a:rPr>
              <a:t>):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/>
              <a:t>Comment </a:t>
            </a:r>
            <a:r>
              <a:rPr lang="fr-FR" sz="2400" b="1" dirty="0"/>
              <a:t>trier les </a:t>
            </a:r>
            <a:r>
              <a:rPr lang="fr-FR" sz="2400" b="1" dirty="0" smtClean="0"/>
              <a:t>déchets  </a:t>
            </a:r>
            <a:r>
              <a:rPr lang="fr-FR" dirty="0"/>
              <a:t>(en mélange, en séparant les aliments ...): </a:t>
            </a:r>
            <a:endParaRPr lang="fr-FR" dirty="0" smtClean="0"/>
          </a:p>
          <a:p>
            <a:pPr>
              <a:buFont typeface="Wingdings" panose="05000000000000000000" pitchFamily="2" charset="2"/>
              <a:buChar char="Ø"/>
            </a:pPr>
            <a:endParaRPr lang="fr-FR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/>
              <a:t>Durée </a:t>
            </a:r>
            <a:r>
              <a:rPr lang="fr-FR" sz="2400" b="1" dirty="0"/>
              <a:t>et période des pesées </a:t>
            </a:r>
            <a:r>
              <a:rPr lang="fr-FR" dirty="0"/>
              <a:t>(quand, combien de jour, de mois ...) : </a:t>
            </a:r>
            <a:endParaRPr lang="fr-FR" dirty="0" smtClean="0"/>
          </a:p>
          <a:p>
            <a:pPr>
              <a:buFont typeface="Wingdings" panose="05000000000000000000" pitchFamily="2" charset="2"/>
              <a:buChar char="Ø"/>
            </a:pPr>
            <a:endParaRPr lang="fr-FR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/>
              <a:t>Quel </a:t>
            </a:r>
            <a:r>
              <a:rPr lang="fr-FR" sz="2400" b="1" dirty="0"/>
              <a:t>contenant, récipient </a:t>
            </a:r>
            <a:r>
              <a:rPr lang="fr-FR" dirty="0"/>
              <a:t>(des seaux, des sacs, des poubelles ...) </a:t>
            </a:r>
            <a:r>
              <a:rPr lang="fr-FR" dirty="0" smtClean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/>
              <a:t>Quels </a:t>
            </a:r>
            <a:r>
              <a:rPr lang="fr-FR" sz="2400" b="1" dirty="0"/>
              <a:t>matériels pour peser </a:t>
            </a:r>
            <a:r>
              <a:rPr lang="fr-FR" dirty="0"/>
              <a:t>(des balances, pesons ...) : </a:t>
            </a:r>
            <a:endParaRPr lang="fr-FR" dirty="0" smtClean="0"/>
          </a:p>
          <a:p>
            <a:pPr>
              <a:buFont typeface="Wingdings" panose="05000000000000000000" pitchFamily="2" charset="2"/>
              <a:buChar char="Ø"/>
            </a:pPr>
            <a:endParaRPr lang="fr-FR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/>
              <a:t>Qui tri, </a:t>
            </a:r>
            <a:r>
              <a:rPr lang="fr-FR" sz="2400" b="1" dirty="0"/>
              <a:t>qui surveille, qui pèse </a:t>
            </a:r>
            <a:r>
              <a:rPr lang="fr-FR" dirty="0"/>
              <a:t>(des agents, des élèves ...): </a:t>
            </a:r>
          </a:p>
        </p:txBody>
      </p:sp>
    </p:spTree>
    <p:extLst>
      <p:ext uri="{BB962C8B-B14F-4D97-AF65-F5344CB8AC3E}">
        <p14:creationId xmlns:p14="http://schemas.microsoft.com/office/powerpoint/2010/main" val="46688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28700" y="1473200"/>
            <a:ext cx="10287000" cy="48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9" y="208897"/>
            <a:ext cx="4742857" cy="572380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483220" y="2558008"/>
            <a:ext cx="36320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GA cuisine </a:t>
            </a:r>
            <a:r>
              <a:rPr lang="fr-FR" dirty="0" smtClean="0"/>
              <a:t>(sans les pertes diffuses)</a:t>
            </a:r>
          </a:p>
          <a:p>
            <a:r>
              <a:rPr lang="fr-FR" sz="2000" dirty="0"/>
              <a:t>Quantité de nourriture préparée,  non servie, jetée</a:t>
            </a:r>
            <a:endParaRPr lang="fr-FR" sz="2000" dirty="0" smtClean="0"/>
          </a:p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483221" y="4610742"/>
            <a:ext cx="3489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GA consommation</a:t>
            </a:r>
          </a:p>
          <a:p>
            <a:r>
              <a:rPr lang="fr-FR" sz="2000" dirty="0"/>
              <a:t>Quantité de nourriture servie dans les assiettes, jetée</a:t>
            </a:r>
            <a:r>
              <a:rPr lang="fr-FR" sz="2000" dirty="0" smtClean="0"/>
              <a:t> 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7222330" y="452795"/>
            <a:ext cx="4679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Etude et pesées des pertes </a:t>
            </a:r>
            <a:endParaRPr lang="fr-FR" sz="3200" dirty="0"/>
          </a:p>
        </p:txBody>
      </p:sp>
      <p:sp>
        <p:nvSpPr>
          <p:cNvPr id="9" name="Accolade fermante 8"/>
          <p:cNvSpPr/>
          <p:nvPr/>
        </p:nvSpPr>
        <p:spPr>
          <a:xfrm>
            <a:off x="3743558" y="1873549"/>
            <a:ext cx="342667" cy="243089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Accolade fermante 9"/>
          <p:cNvSpPr/>
          <p:nvPr/>
        </p:nvSpPr>
        <p:spPr>
          <a:xfrm>
            <a:off x="3743558" y="4439382"/>
            <a:ext cx="364099" cy="135838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432" y="4074966"/>
            <a:ext cx="2782952" cy="208721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432" y="1513535"/>
            <a:ext cx="2782952" cy="20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6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xtShape 1"/>
          <p:cNvSpPr txBox="1"/>
          <p:nvPr/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>
              <a:lnSpc>
                <a:spcPct val="85000"/>
              </a:lnSpc>
            </a:pPr>
            <a:r>
              <a:rPr lang="en-US" sz="4800" b="0" strike="noStrike" spc="-52">
                <a:solidFill>
                  <a:srgbClr val="404040"/>
                </a:solidFill>
                <a:latin typeface="Calibri Light"/>
              </a:rPr>
              <a:t>Que faut-il peser ? </a:t>
            </a:r>
            <a:endParaRPr lang="en-US" sz="4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1" name="Espace réservé du contenu 4"/>
          <p:cNvPicPr/>
          <p:nvPr/>
        </p:nvPicPr>
        <p:blipFill>
          <a:blip r:embed="rId2"/>
          <a:stretch/>
        </p:blipFill>
        <p:spPr>
          <a:xfrm>
            <a:off x="2300760" y="2211120"/>
            <a:ext cx="2962440" cy="2190600"/>
          </a:xfrm>
          <a:prstGeom prst="rect">
            <a:avLst/>
          </a:prstGeom>
          <a:ln>
            <a:noFill/>
          </a:ln>
        </p:spPr>
      </p:pic>
      <p:sp>
        <p:nvSpPr>
          <p:cNvPr id="342" name="CustomShape 2"/>
          <p:cNvSpPr/>
          <p:nvPr/>
        </p:nvSpPr>
        <p:spPr>
          <a:xfrm>
            <a:off x="6337440" y="2244960"/>
            <a:ext cx="5067000" cy="237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Les options</a:t>
            </a: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 :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° </a:t>
            </a:r>
            <a:r>
              <a:rPr lang="fr-FR" sz="1800" b="0" u="sng" strike="noStrike" spc="-1">
                <a:solidFill>
                  <a:srgbClr val="000000"/>
                </a:solidFill>
                <a:uFillTx/>
                <a:latin typeface="Calibri"/>
              </a:rPr>
              <a:t>Déchets de légumerie</a:t>
            </a: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, de préparation des repas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(qui est différent du gaspillage et que nous ne prendrons pas en compte)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° Les </a:t>
            </a:r>
            <a:r>
              <a:rPr lang="fr-FR" sz="1800" b="0" u="sng" strike="noStrike" spc="-1">
                <a:solidFill>
                  <a:srgbClr val="000000"/>
                </a:solidFill>
                <a:uFillTx/>
                <a:latin typeface="Calibri"/>
              </a:rPr>
              <a:t>quantités de nourritures préparées</a:t>
            </a: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, ramenées par repas et par élève </a:t>
            </a:r>
            <a:endParaRPr lang="fr-FR" sz="1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190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2864978" y="316948"/>
            <a:ext cx="4629752" cy="7988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Quizz des déchets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506266" y="1284288"/>
            <a:ext cx="846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Définir si les déchets proposés sont considérés comme du gaspillage alimentaire ou non  </a:t>
            </a:r>
            <a:endParaRPr lang="fr-FR" dirty="0"/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530471"/>
              </p:ext>
            </p:extLst>
          </p:nvPr>
        </p:nvGraphicFramePr>
        <p:xfrm>
          <a:off x="1506266" y="2367989"/>
          <a:ext cx="8672450" cy="2300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6225">
                  <a:extLst>
                    <a:ext uri="{9D8B030D-6E8A-4147-A177-3AD203B41FA5}">
                      <a16:colId xmlns:a16="http://schemas.microsoft.com/office/drawing/2014/main" val="3140296147"/>
                    </a:ext>
                  </a:extLst>
                </a:gridCol>
                <a:gridCol w="4336225">
                  <a:extLst>
                    <a:ext uri="{9D8B030D-6E8A-4147-A177-3AD203B41FA5}">
                      <a16:colId xmlns:a16="http://schemas.microsoft.com/office/drawing/2014/main" val="3347764944"/>
                    </a:ext>
                  </a:extLst>
                </a:gridCol>
              </a:tblGrid>
              <a:tr h="485177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Gaspillage alimentaire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 Pas de</a:t>
                      </a:r>
                      <a:r>
                        <a:rPr lang="fr-FR" baseline="0" dirty="0" smtClean="0"/>
                        <a:t> gaspillage alimentaire 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222916"/>
                  </a:ext>
                </a:extLst>
              </a:tr>
              <a:tr h="181508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267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415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28700" y="1473200"/>
            <a:ext cx="10287000" cy="48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9545320" cy="856397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Mettre en place des pesées utiles 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1500" y="1358900"/>
            <a:ext cx="10387330" cy="46228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/>
              <a:t>Quelle </a:t>
            </a:r>
            <a:r>
              <a:rPr lang="fr-FR" sz="2400" b="1" dirty="0"/>
              <a:t>nourriture peser </a:t>
            </a:r>
            <a:r>
              <a:rPr lang="fr-FR" dirty="0"/>
              <a:t>(celle jetée en cuisine, les restes assiette, la nourriture préparée</a:t>
            </a:r>
            <a:r>
              <a:rPr lang="fr-FR" dirty="0" smtClean="0"/>
              <a:t>):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FF0000"/>
                </a:solidFill>
              </a:rPr>
              <a:t>Comment </a:t>
            </a:r>
            <a:r>
              <a:rPr lang="fr-FR" sz="2400" b="1" dirty="0">
                <a:solidFill>
                  <a:srgbClr val="FF0000"/>
                </a:solidFill>
              </a:rPr>
              <a:t>trier les </a:t>
            </a:r>
            <a:r>
              <a:rPr lang="fr-FR" sz="2400" b="1" dirty="0" smtClean="0">
                <a:solidFill>
                  <a:srgbClr val="FF0000"/>
                </a:solidFill>
              </a:rPr>
              <a:t>déchets  </a:t>
            </a:r>
            <a:r>
              <a:rPr lang="fr-FR" dirty="0">
                <a:solidFill>
                  <a:srgbClr val="FF0000"/>
                </a:solidFill>
              </a:rPr>
              <a:t>(en mélange, en séparant les aliments ...): </a:t>
            </a:r>
            <a:endParaRPr lang="fr-FR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FR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/>
              <a:t>Durée </a:t>
            </a:r>
            <a:r>
              <a:rPr lang="fr-FR" sz="2400" b="1" dirty="0"/>
              <a:t>et période des pesées </a:t>
            </a:r>
            <a:r>
              <a:rPr lang="fr-FR" dirty="0"/>
              <a:t>(quand, combien de jour, de mois ...) : </a:t>
            </a:r>
            <a:endParaRPr lang="fr-FR" dirty="0" smtClean="0"/>
          </a:p>
          <a:p>
            <a:pPr>
              <a:buFont typeface="Wingdings" panose="05000000000000000000" pitchFamily="2" charset="2"/>
              <a:buChar char="Ø"/>
            </a:pPr>
            <a:endParaRPr lang="fr-FR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/>
              <a:t>Quel </a:t>
            </a:r>
            <a:r>
              <a:rPr lang="fr-FR" sz="2400" b="1" dirty="0"/>
              <a:t>contenant, récipient </a:t>
            </a:r>
            <a:r>
              <a:rPr lang="fr-FR" dirty="0"/>
              <a:t>(des seaux, des sacs, des poubelles ...) </a:t>
            </a:r>
            <a:r>
              <a:rPr lang="fr-FR" dirty="0" smtClean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/>
              <a:t>Quels </a:t>
            </a:r>
            <a:r>
              <a:rPr lang="fr-FR" sz="2400" b="1" dirty="0"/>
              <a:t>matériels pour peser </a:t>
            </a:r>
            <a:r>
              <a:rPr lang="fr-FR" dirty="0"/>
              <a:t>(des balances, pesons ...) : </a:t>
            </a:r>
            <a:endParaRPr lang="fr-FR" dirty="0" smtClean="0"/>
          </a:p>
          <a:p>
            <a:pPr>
              <a:buFont typeface="Wingdings" panose="05000000000000000000" pitchFamily="2" charset="2"/>
              <a:buChar char="Ø"/>
            </a:pPr>
            <a:endParaRPr lang="fr-FR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/>
              <a:t>Qui tri, </a:t>
            </a:r>
            <a:r>
              <a:rPr lang="fr-FR" sz="2400" b="1" dirty="0"/>
              <a:t>qui surveille, qui pèse </a:t>
            </a:r>
            <a:r>
              <a:rPr lang="fr-FR" dirty="0"/>
              <a:t>(des agents, des élèves ...): </a:t>
            </a:r>
          </a:p>
        </p:txBody>
      </p:sp>
    </p:spTree>
    <p:extLst>
      <p:ext uri="{BB962C8B-B14F-4D97-AF65-F5344CB8AC3E}">
        <p14:creationId xmlns:p14="http://schemas.microsoft.com/office/powerpoint/2010/main" val="10452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1097280" y="1845720"/>
            <a:ext cx="10058040" cy="402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E48312"/>
              </a:buClr>
              <a:buFont typeface="Wingdings" charset="2"/>
              <a:buChar char=""/>
            </a:pPr>
            <a:r>
              <a:rPr lang="fr-FR" sz="3200" b="0" strike="noStrike" spc="-1" dirty="0">
                <a:solidFill>
                  <a:srgbClr val="404040"/>
                </a:solidFill>
                <a:latin typeface="Calibri"/>
              </a:rPr>
              <a:t>Simplifié</a:t>
            </a:r>
            <a:endParaRPr lang="fr-FR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fr-FR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fr-FR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fr-FR" sz="32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E48312"/>
              </a:buClr>
              <a:buFont typeface="Wingdings" charset="2"/>
              <a:buChar char=""/>
            </a:pPr>
            <a:r>
              <a:rPr lang="fr-FR" sz="3200" b="0" strike="noStrike" spc="-1" dirty="0">
                <a:solidFill>
                  <a:srgbClr val="404040"/>
                </a:solidFill>
                <a:latin typeface="Calibri"/>
              </a:rPr>
              <a:t>Détaillé</a:t>
            </a:r>
            <a:endParaRPr lang="fr-FR" sz="3200" b="0" strike="noStrike" spc="-1" dirty="0">
              <a:latin typeface="Arial"/>
            </a:endParaRPr>
          </a:p>
        </p:txBody>
      </p:sp>
      <p:pic>
        <p:nvPicPr>
          <p:cNvPr id="347" name="Image 2"/>
          <p:cNvPicPr/>
          <p:nvPr/>
        </p:nvPicPr>
        <p:blipFill>
          <a:blip r:embed="rId2"/>
          <a:stretch/>
        </p:blipFill>
        <p:spPr>
          <a:xfrm>
            <a:off x="3832920" y="1973520"/>
            <a:ext cx="4586400" cy="1742400"/>
          </a:xfrm>
          <a:prstGeom prst="rect">
            <a:avLst/>
          </a:prstGeom>
          <a:ln>
            <a:noFill/>
          </a:ln>
        </p:spPr>
      </p:pic>
      <p:pic>
        <p:nvPicPr>
          <p:cNvPr id="348" name="Image 3"/>
          <p:cNvPicPr/>
          <p:nvPr/>
        </p:nvPicPr>
        <p:blipFill>
          <a:blip r:embed="rId3"/>
          <a:stretch/>
        </p:blipFill>
        <p:spPr>
          <a:xfrm>
            <a:off x="1458360" y="4905625"/>
            <a:ext cx="9335520" cy="1241640"/>
          </a:xfrm>
          <a:prstGeom prst="rect">
            <a:avLst/>
          </a:prstGeom>
          <a:ln>
            <a:noFill/>
          </a:ln>
        </p:spPr>
      </p:pic>
      <p:sp>
        <p:nvSpPr>
          <p:cNvPr id="349" name="CustomShape 2"/>
          <p:cNvSpPr/>
          <p:nvPr/>
        </p:nvSpPr>
        <p:spPr>
          <a:xfrm>
            <a:off x="1816200" y="571680"/>
            <a:ext cx="737820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000" b="0" strike="noStrike" spc="-1">
                <a:solidFill>
                  <a:srgbClr val="000000"/>
                </a:solidFill>
                <a:latin typeface="Calibri"/>
              </a:rPr>
              <a:t>Comment trier</a:t>
            </a:r>
            <a:endParaRPr lang="fr-FR" sz="4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84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28700" y="1473200"/>
            <a:ext cx="10287000" cy="48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9545320" cy="856397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Mettre en place des pesées utiles 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1500" y="1358900"/>
            <a:ext cx="10387330" cy="46228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/>
              <a:t>Quelle </a:t>
            </a:r>
            <a:r>
              <a:rPr lang="fr-FR" sz="2400" b="1" dirty="0"/>
              <a:t>nourriture peser </a:t>
            </a:r>
            <a:r>
              <a:rPr lang="fr-FR" dirty="0"/>
              <a:t>(celle jetée en cuisine, les restes assiette, la nourriture préparée</a:t>
            </a:r>
            <a:r>
              <a:rPr lang="fr-FR" dirty="0" smtClean="0"/>
              <a:t>):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chemeClr val="tx1"/>
                </a:solidFill>
              </a:rPr>
              <a:t>Comment </a:t>
            </a:r>
            <a:r>
              <a:rPr lang="fr-FR" sz="2400" b="1" dirty="0">
                <a:solidFill>
                  <a:schemeClr val="tx1"/>
                </a:solidFill>
              </a:rPr>
              <a:t>trier les </a:t>
            </a:r>
            <a:r>
              <a:rPr lang="fr-FR" sz="2400" b="1" dirty="0" smtClean="0">
                <a:solidFill>
                  <a:schemeClr val="tx1"/>
                </a:solidFill>
              </a:rPr>
              <a:t>déchets  </a:t>
            </a:r>
            <a:r>
              <a:rPr lang="fr-FR" dirty="0">
                <a:solidFill>
                  <a:schemeClr val="tx1"/>
                </a:solidFill>
              </a:rPr>
              <a:t>(en mélange, en séparant les aliments ...): </a:t>
            </a:r>
            <a:endParaRPr lang="fr-FR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FR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FF0000"/>
                </a:solidFill>
              </a:rPr>
              <a:t>Durée </a:t>
            </a:r>
            <a:r>
              <a:rPr lang="fr-FR" sz="2400" b="1" dirty="0">
                <a:solidFill>
                  <a:srgbClr val="FF0000"/>
                </a:solidFill>
              </a:rPr>
              <a:t>et période des pesées </a:t>
            </a:r>
            <a:r>
              <a:rPr lang="fr-FR" dirty="0">
                <a:solidFill>
                  <a:srgbClr val="FF0000"/>
                </a:solidFill>
              </a:rPr>
              <a:t>(quand, combien de jour, de mois ...) : </a:t>
            </a:r>
            <a:endParaRPr lang="fr-FR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FR" sz="12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FF0000"/>
                </a:solidFill>
              </a:rPr>
              <a:t>Quel </a:t>
            </a:r>
            <a:r>
              <a:rPr lang="fr-FR" sz="2400" b="1" dirty="0">
                <a:solidFill>
                  <a:srgbClr val="FF0000"/>
                </a:solidFill>
              </a:rPr>
              <a:t>contenant, récipient </a:t>
            </a:r>
            <a:r>
              <a:rPr lang="fr-FR" dirty="0">
                <a:solidFill>
                  <a:srgbClr val="FF0000"/>
                </a:solidFill>
              </a:rPr>
              <a:t>(des seaux, des sacs, des poubelles ...) </a:t>
            </a:r>
            <a:r>
              <a:rPr lang="fr-FR" dirty="0" smtClean="0">
                <a:solidFill>
                  <a:srgbClr val="FF0000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2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FF0000"/>
                </a:solidFill>
              </a:rPr>
              <a:t>Quels </a:t>
            </a:r>
            <a:r>
              <a:rPr lang="fr-FR" sz="2400" b="1" dirty="0">
                <a:solidFill>
                  <a:srgbClr val="FF0000"/>
                </a:solidFill>
              </a:rPr>
              <a:t>matériels pour peser </a:t>
            </a:r>
            <a:r>
              <a:rPr lang="fr-FR" dirty="0">
                <a:solidFill>
                  <a:srgbClr val="FF0000"/>
                </a:solidFill>
              </a:rPr>
              <a:t>(des balances, pesons ...) : </a:t>
            </a:r>
            <a:endParaRPr lang="fr-FR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FR" sz="12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FF0000"/>
                </a:solidFill>
              </a:rPr>
              <a:t>Qui tri, </a:t>
            </a:r>
            <a:r>
              <a:rPr lang="fr-FR" sz="2400" b="1" dirty="0">
                <a:solidFill>
                  <a:srgbClr val="FF0000"/>
                </a:solidFill>
              </a:rPr>
              <a:t>qui surveille, qui pèse </a:t>
            </a:r>
            <a:r>
              <a:rPr lang="fr-FR" dirty="0">
                <a:solidFill>
                  <a:srgbClr val="FF0000"/>
                </a:solidFill>
              </a:rPr>
              <a:t>(des agents, des élèves ...): </a:t>
            </a:r>
          </a:p>
        </p:txBody>
      </p:sp>
    </p:spTree>
    <p:extLst>
      <p:ext uri="{BB962C8B-B14F-4D97-AF65-F5344CB8AC3E}">
        <p14:creationId xmlns:p14="http://schemas.microsoft.com/office/powerpoint/2010/main" val="10068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Espace réservé du contenu 3"/>
          <p:cNvPicPr/>
          <p:nvPr/>
        </p:nvPicPr>
        <p:blipFill>
          <a:blip r:embed="rId2"/>
          <a:stretch/>
        </p:blipFill>
        <p:spPr>
          <a:xfrm>
            <a:off x="699480" y="216720"/>
            <a:ext cx="10184040" cy="6002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82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1118160" y="383040"/>
            <a:ext cx="78991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2 Grilles de pesées : CUISINE   + ASSIETTES</a:t>
            </a:r>
            <a:endParaRPr lang="fr-FR" sz="2400" b="0" strike="noStrike" spc="-1">
              <a:latin typeface="Arial"/>
            </a:endParaRPr>
          </a:p>
        </p:txBody>
      </p:sp>
      <p:graphicFrame>
        <p:nvGraphicFramePr>
          <p:cNvPr id="338" name="Table 2"/>
          <p:cNvGraphicFramePr/>
          <p:nvPr/>
        </p:nvGraphicFramePr>
        <p:xfrm>
          <a:off x="1118160" y="844560"/>
          <a:ext cx="9409680" cy="5461920"/>
        </p:xfrm>
        <a:graphic>
          <a:graphicData uri="http://schemas.openxmlformats.org/drawingml/2006/table">
            <a:tbl>
              <a:tblPr/>
              <a:tblGrid>
                <a:gridCol w="258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4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4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4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4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5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9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CELLULES A REMPLIR   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960"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PESÉES SIMPLES DU RETOUR ASSIETTE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Nom établissement : 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lundi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mardi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mercredi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jeudi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vendredi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Nombre de convives effectif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560"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Nourritures servies dans les assiettes non consommées et jetées en kg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Pain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Nourritures non consommées (hors pain)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Total gaspillage assiette kg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 dirty="0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0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Gaspillage assiette  g/repas/pers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0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4480"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70AD47"/>
                          </a:solidFill>
                          <a:latin typeface="Calibri"/>
                        </a:rPr>
                        <a:t>Préciser qui est en charge de la pesée :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448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Lundi : 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Mardi :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448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Mercredi : 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Jeudi :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904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Vendredi :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7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T w="6480">
                      <a:solidFill>
                        <a:srgbClr val="70AD47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700" b="0" strike="noStrike" spc="-1">
                        <a:latin typeface="Arial"/>
                      </a:endParaRPr>
                    </a:p>
                  </a:txBody>
                  <a:tcPr>
                    <a:lnT w="6480">
                      <a:solidFill>
                        <a:srgbClr val="70AD47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700" b="0" strike="noStrike" spc="-1">
                        <a:latin typeface="Arial"/>
                      </a:endParaRPr>
                    </a:p>
                  </a:txBody>
                  <a:tcPr>
                    <a:lnT w="6480">
                      <a:solidFill>
                        <a:srgbClr val="70AD47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700" b="0" strike="noStrike" spc="-1">
                        <a:latin typeface="Arial"/>
                      </a:endParaRPr>
                    </a:p>
                  </a:txBody>
                  <a:tcPr>
                    <a:lnT w="6480">
                      <a:solidFill>
                        <a:srgbClr val="70AD47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700" b="0" strike="noStrike" spc="-1">
                        <a:latin typeface="Arial"/>
                      </a:endParaRPr>
                    </a:p>
                  </a:txBody>
                  <a:tcPr>
                    <a:lnT w="6480">
                      <a:solidFill>
                        <a:srgbClr val="70AD47"/>
                      </a:solidFill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90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7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700" b="0" strike="noStrike" spc="-1">
                        <a:latin typeface="Arial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700" b="0" strike="noStrike" spc="-1">
                        <a:latin typeface="Arial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700" b="0" strike="noStrike" spc="-1">
                        <a:latin typeface="Arial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700" b="0" strike="noStrike" spc="-1">
                        <a:latin typeface="Arial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90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700" b="0" strike="noStrike" spc="-1">
                        <a:latin typeface="Arial"/>
                      </a:endParaRPr>
                    </a:p>
                  </a:txBody>
                  <a:tcP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700" b="0" strike="noStrike" spc="-1">
                        <a:latin typeface="Arial"/>
                      </a:endParaRPr>
                    </a:p>
                  </a:txBody>
                  <a:tcPr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700" b="0" strike="noStrike" spc="-1">
                        <a:latin typeface="Arial"/>
                      </a:endParaRPr>
                    </a:p>
                  </a:txBody>
                  <a:tcPr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700" b="0" strike="noStrike" spc="-1">
                        <a:latin typeface="Arial"/>
                      </a:endParaRPr>
                    </a:p>
                  </a:txBody>
                  <a:tcPr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700" b="0" strike="noStrike" spc="-1">
                        <a:latin typeface="Arial"/>
                      </a:endParaRPr>
                    </a:p>
                  </a:txBody>
                  <a:tcPr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7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700" b="0" strike="noStrike" spc="-1">
                        <a:latin typeface="Arial"/>
                      </a:endParaRPr>
                    </a:p>
                  </a:txBody>
                  <a:tcPr>
                    <a:lnB w="6480">
                      <a:solidFill>
                        <a:srgbClr val="70AD47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2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2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Menu  :</a:t>
                      </a:r>
                      <a:endParaRPr lang="fr-FR" sz="12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b="1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fr-FR" sz="1000" b="0" strike="noStrike" spc="-1" dirty="0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70AD47"/>
                      </a:solidFill>
                    </a:lnL>
                    <a:lnR w="6480">
                      <a:solidFill>
                        <a:srgbClr val="70AD47"/>
                      </a:solidFill>
                    </a:lnR>
                    <a:lnT w="6480">
                      <a:solidFill>
                        <a:srgbClr val="70AD47"/>
                      </a:solidFill>
                    </a:lnT>
                    <a:lnB w="6480">
                      <a:solidFill>
                        <a:srgbClr val="70AD47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339" name="Image 4"/>
          <p:cNvPicPr/>
          <p:nvPr/>
        </p:nvPicPr>
        <p:blipFill>
          <a:blip r:embed="rId2"/>
          <a:stretch/>
        </p:blipFill>
        <p:spPr>
          <a:xfrm>
            <a:off x="14641920" y="1913400"/>
            <a:ext cx="1391760" cy="1011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541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325" y="368135"/>
            <a:ext cx="7920841" cy="633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3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ustomShape 1"/>
          <p:cNvSpPr/>
          <p:nvPr/>
        </p:nvSpPr>
        <p:spPr>
          <a:xfrm>
            <a:off x="787320" y="1079640"/>
            <a:ext cx="8965800" cy="311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CustomShape 2"/>
          <p:cNvSpPr/>
          <p:nvPr/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85000"/>
              </a:lnSpc>
            </a:pPr>
            <a:r>
              <a:rPr lang="fr-FR" sz="4800" b="0" strike="noStrike" spc="-52" dirty="0">
                <a:solidFill>
                  <a:srgbClr val="404040"/>
                </a:solidFill>
                <a:latin typeface="Calibri Light"/>
              </a:rPr>
              <a:t>Profil de producteur de gaspillage </a:t>
            </a:r>
            <a:endParaRPr lang="fr-FR" sz="4800" b="0" strike="noStrike" spc="-1" dirty="0">
              <a:latin typeface="Arial"/>
            </a:endParaRPr>
          </a:p>
        </p:txBody>
      </p:sp>
      <p:graphicFrame>
        <p:nvGraphicFramePr>
          <p:cNvPr id="356" name="Espace réservé du contenu 6"/>
          <p:cNvGraphicFramePr/>
          <p:nvPr>
            <p:extLst/>
          </p:nvPr>
        </p:nvGraphicFramePr>
        <p:xfrm>
          <a:off x="685800" y="1371600"/>
          <a:ext cx="10667520" cy="4804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3625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787320" y="1079640"/>
            <a:ext cx="8965800" cy="311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8" name="CustomShape 2"/>
          <p:cNvSpPr/>
          <p:nvPr/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85000"/>
              </a:lnSpc>
            </a:pPr>
            <a:r>
              <a:rPr lang="fr-FR" sz="4800" b="0" strike="noStrike" spc="-52">
                <a:solidFill>
                  <a:srgbClr val="404040"/>
                </a:solidFill>
                <a:latin typeface="Calibri Light"/>
              </a:rPr>
              <a:t>Profil de producteur de gaspillage </a:t>
            </a:r>
            <a:endParaRPr lang="fr-FR" sz="4800" b="0" strike="noStrike" spc="-1">
              <a:latin typeface="Arial"/>
            </a:endParaRPr>
          </a:p>
        </p:txBody>
      </p:sp>
      <p:graphicFrame>
        <p:nvGraphicFramePr>
          <p:cNvPr id="359" name="Espace réservé du contenu 6"/>
          <p:cNvGraphicFramePr/>
          <p:nvPr>
            <p:extLst/>
          </p:nvPr>
        </p:nvGraphicFramePr>
        <p:xfrm>
          <a:off x="838080" y="1535040"/>
          <a:ext cx="10515240" cy="464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65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la prochaine journée : 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6559" y="2044617"/>
            <a:ext cx="8679207" cy="36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2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la prochaine journée :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0853" y="1846263"/>
            <a:ext cx="6350995" cy="450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6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384125" y="618090"/>
            <a:ext cx="445669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4813789" y="618090"/>
            <a:ext cx="552295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2135188" y="4437064"/>
            <a:ext cx="647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4584700" y="1052514"/>
            <a:ext cx="647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5014914" y="4868864"/>
            <a:ext cx="936625" cy="5048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>
            <a:off x="5087938" y="4868863"/>
            <a:ext cx="647700" cy="36036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3" name="Oval 27"/>
          <p:cNvSpPr>
            <a:spLocks noChangeArrowheads="1"/>
          </p:cNvSpPr>
          <p:nvPr/>
        </p:nvSpPr>
        <p:spPr bwMode="auto">
          <a:xfrm>
            <a:off x="5808663" y="4652963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Oval 28"/>
          <p:cNvSpPr>
            <a:spLocks noChangeArrowheads="1"/>
          </p:cNvSpPr>
          <p:nvPr/>
        </p:nvSpPr>
        <p:spPr bwMode="auto">
          <a:xfrm>
            <a:off x="5230814" y="4868863"/>
            <a:ext cx="649287" cy="4318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5014913" y="4868864"/>
            <a:ext cx="792162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tangle 30"/>
          <p:cNvSpPr>
            <a:spLocks noChangeArrowheads="1"/>
          </p:cNvSpPr>
          <p:nvPr/>
        </p:nvSpPr>
        <p:spPr bwMode="auto">
          <a:xfrm>
            <a:off x="5807076" y="5013325"/>
            <a:ext cx="1444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10086083" y="618090"/>
            <a:ext cx="64770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 dirty="0" smtClean="0">
                <a:solidFill>
                  <a:schemeClr val="bg1"/>
                </a:solidFill>
              </a:rPr>
              <a:t>3</a:t>
            </a:r>
            <a:endParaRPr lang="fr-FR" altLang="fr-FR" sz="2000" b="1" dirty="0">
              <a:solidFill>
                <a:schemeClr val="bg1"/>
              </a:solidFill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5" y="1696955"/>
            <a:ext cx="3899117" cy="2924339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789" y="1696956"/>
            <a:ext cx="3895638" cy="292433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34" y="1325771"/>
            <a:ext cx="2914500" cy="39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6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486" y="1049224"/>
            <a:ext cx="6613071" cy="365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9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Actions à mener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772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Les conditions pour amener des acteurs à s’impliquer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volonté politique des responsables d'établissement </a:t>
            </a:r>
          </a:p>
          <a:p>
            <a:pPr marL="3600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projet </a:t>
            </a:r>
            <a:r>
              <a:rPr lang="fr-FR" dirty="0" smtClean="0">
                <a:latin typeface="+mj-lt"/>
              </a:rPr>
              <a:t>collectif, tous impliqués (objectifs, agenda partagés)</a:t>
            </a:r>
            <a:endParaRPr lang="fr-FR" dirty="0">
              <a:latin typeface="+mj-lt"/>
            </a:endParaRPr>
          </a:p>
          <a:p>
            <a:pPr marL="3600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avoir conscience des enjeux</a:t>
            </a:r>
          </a:p>
          <a:p>
            <a:pPr marL="3600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en avoir déjà entendu parlé </a:t>
            </a:r>
          </a:p>
          <a:p>
            <a:pPr marL="3600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savoir d'où on part</a:t>
            </a:r>
          </a:p>
          <a:p>
            <a:pPr marL="3600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être écouté</a:t>
            </a:r>
          </a:p>
          <a:p>
            <a:pPr marL="3600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 smtClean="0">
                <a:latin typeface="+mj-lt"/>
              </a:rPr>
              <a:t>avoir </a:t>
            </a:r>
            <a:r>
              <a:rPr lang="fr-FR" dirty="0">
                <a:latin typeface="+mj-lt"/>
              </a:rPr>
              <a:t>envie de faire</a:t>
            </a:r>
          </a:p>
          <a:p>
            <a:pPr marL="3600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savoir que son rôle est important</a:t>
            </a:r>
          </a:p>
          <a:p>
            <a:pPr marL="3600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savoir ce que l'on </a:t>
            </a:r>
            <a:r>
              <a:rPr lang="fr-FR" dirty="0" smtClean="0">
                <a:latin typeface="+mj-lt"/>
              </a:rPr>
              <a:t>a à gagner</a:t>
            </a:r>
          </a:p>
          <a:p>
            <a:pPr marL="3600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prendre le temps de réfléchir </a:t>
            </a:r>
          </a:p>
          <a:p>
            <a:pPr mar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vaincre les résistances / identifier les freins</a:t>
            </a:r>
          </a:p>
          <a:p>
            <a:pPr mar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avoir les moyens d'agir </a:t>
            </a:r>
          </a:p>
          <a:p>
            <a:pPr mar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participer à des actions </a:t>
            </a:r>
          </a:p>
          <a:p>
            <a:pPr mar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faire l'action concrètement </a:t>
            </a:r>
          </a:p>
        </p:txBody>
      </p:sp>
    </p:spTree>
    <p:extLst>
      <p:ext uri="{BB962C8B-B14F-4D97-AF65-F5344CB8AC3E}">
        <p14:creationId xmlns:p14="http://schemas.microsoft.com/office/powerpoint/2010/main" val="234051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Comment </a:t>
            </a:r>
            <a:r>
              <a:rPr lang="fr-FR" dirty="0" smtClean="0"/>
              <a:t>toucher les </a:t>
            </a:r>
            <a:r>
              <a:rPr lang="fr-FR" dirty="0"/>
              <a:t>jeunes ?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7280" y="1845734"/>
            <a:ext cx="10626634" cy="4375452"/>
          </a:xfrm>
        </p:spPr>
        <p:txBody>
          <a:bodyPr>
            <a:normAutofit fontScale="25000" lnSpcReduction="20000"/>
          </a:bodyPr>
          <a:lstStyle/>
          <a:p>
            <a:r>
              <a:rPr lang="fr-FR" sz="9600" dirty="0"/>
              <a:t>* </a:t>
            </a:r>
            <a:r>
              <a:rPr lang="fr-FR" sz="9600" b="1" dirty="0"/>
              <a:t>Nature sensibilisation :  </a:t>
            </a:r>
            <a:endParaRPr lang="fr-FR" sz="9600" dirty="0"/>
          </a:p>
          <a:p>
            <a:r>
              <a:rPr lang="fr-FR" sz="9600" b="1" dirty="0"/>
              <a:t>          </a:t>
            </a:r>
            <a:r>
              <a:rPr lang="fr-FR" sz="9600" dirty="0"/>
              <a:t>le gaspillage alimentaire      +      alimentation </a:t>
            </a:r>
            <a:r>
              <a:rPr lang="fr-FR" sz="9600" dirty="0" smtClean="0"/>
              <a:t>durable</a:t>
            </a:r>
          </a:p>
          <a:p>
            <a:endParaRPr lang="fr-FR" sz="9600" dirty="0"/>
          </a:p>
          <a:p>
            <a:r>
              <a:rPr lang="fr-FR" sz="9600" b="1" dirty="0" smtClean="0"/>
              <a:t>* </a:t>
            </a:r>
            <a:r>
              <a:rPr lang="fr-FR" sz="9600" b="1" dirty="0"/>
              <a:t>Timing des interventions </a:t>
            </a:r>
            <a:r>
              <a:rPr lang="fr-FR" sz="9600" dirty="0"/>
              <a:t>:    </a:t>
            </a:r>
          </a:p>
          <a:p>
            <a:r>
              <a:rPr lang="fr-FR" sz="9600" dirty="0"/>
              <a:t>                 court terme        /      moyen terme   /    redondant </a:t>
            </a:r>
          </a:p>
          <a:p>
            <a:endParaRPr lang="fr-FR" sz="9600" dirty="0"/>
          </a:p>
          <a:p>
            <a:r>
              <a:rPr lang="fr-FR" sz="9600" b="1" dirty="0" smtClean="0"/>
              <a:t>* </a:t>
            </a:r>
            <a:r>
              <a:rPr lang="fr-FR" sz="9600" b="1" dirty="0"/>
              <a:t>Quand  toucher les élèves, quel temps  </a:t>
            </a:r>
            <a:r>
              <a:rPr lang="fr-FR" sz="9600" dirty="0"/>
              <a:t>:       </a:t>
            </a:r>
          </a:p>
          <a:p>
            <a:r>
              <a:rPr lang="fr-FR" sz="9600" dirty="0" smtClean="0"/>
              <a:t>   </a:t>
            </a:r>
            <a:r>
              <a:rPr lang="fr-FR" sz="9600" dirty="0"/>
              <a:t>Scolaire            </a:t>
            </a:r>
            <a:r>
              <a:rPr lang="fr-FR" sz="9600" dirty="0" smtClean="0"/>
              <a:t>              pause </a:t>
            </a:r>
            <a:r>
              <a:rPr lang="fr-FR" sz="9600" dirty="0"/>
              <a:t>méridienne           			 </a:t>
            </a:r>
            <a:r>
              <a:rPr lang="fr-FR" sz="9600" dirty="0" err="1"/>
              <a:t>péri-scolaire</a:t>
            </a:r>
            <a:r>
              <a:rPr lang="fr-FR" sz="9600" dirty="0"/>
              <a:t> </a:t>
            </a:r>
            <a:endParaRPr lang="fr-FR" sz="9600" dirty="0" smtClean="0"/>
          </a:p>
          <a:p>
            <a:endParaRPr lang="fr-FR" sz="9600" dirty="0"/>
          </a:p>
          <a:p>
            <a:r>
              <a:rPr lang="fr-FR" sz="9600" b="1" dirty="0" smtClean="0"/>
              <a:t>* </a:t>
            </a:r>
            <a:r>
              <a:rPr lang="fr-FR" sz="9600" b="1" dirty="0"/>
              <a:t>Qui :     </a:t>
            </a:r>
            <a:r>
              <a:rPr lang="fr-FR" sz="9600" dirty="0"/>
              <a:t>en interne           				                  intervenant externe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097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Sujets pouvant être abordés :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5557" y="2024743"/>
            <a:ext cx="11511643" cy="4366866"/>
          </a:xfrm>
        </p:spPr>
        <p:txBody>
          <a:bodyPr>
            <a:normAutofit/>
          </a:bodyPr>
          <a:lstStyle/>
          <a:p>
            <a:r>
              <a:rPr lang="fr-FR" sz="2400" dirty="0" smtClean="0"/>
              <a:t>- </a:t>
            </a:r>
            <a:r>
              <a:rPr lang="fr-FR" sz="2400" b="1" dirty="0"/>
              <a:t>nutrition - santé</a:t>
            </a:r>
            <a:r>
              <a:rPr lang="fr-FR" sz="2400" dirty="0"/>
              <a:t> (importance de manger, savoir équilibrer un menu, digestion, ...)</a:t>
            </a:r>
          </a:p>
          <a:p>
            <a:r>
              <a:rPr lang="fr-FR" sz="2400" dirty="0"/>
              <a:t>- plaisir de manger, comprendre </a:t>
            </a:r>
            <a:r>
              <a:rPr lang="fr-FR" sz="2400" b="1" dirty="0"/>
              <a:t>les 5 sens</a:t>
            </a:r>
            <a:r>
              <a:rPr lang="fr-FR" sz="2400" dirty="0"/>
              <a:t>, éveil au </a:t>
            </a:r>
            <a:r>
              <a:rPr lang="fr-FR" sz="2400" b="1" dirty="0"/>
              <a:t>goût</a:t>
            </a:r>
            <a:r>
              <a:rPr lang="fr-FR" sz="2400" dirty="0"/>
              <a:t> …</a:t>
            </a:r>
          </a:p>
          <a:p>
            <a:r>
              <a:rPr lang="fr-FR" sz="2400" dirty="0"/>
              <a:t>- </a:t>
            </a:r>
            <a:r>
              <a:rPr lang="fr-FR" sz="2400" b="1" dirty="0"/>
              <a:t>connaissance des aliments</a:t>
            </a:r>
            <a:r>
              <a:rPr lang="fr-FR" sz="2400" dirty="0"/>
              <a:t> (comprendre d'où viennent les aliments, qui les travaillent …. )</a:t>
            </a:r>
          </a:p>
          <a:p>
            <a:r>
              <a:rPr lang="fr-FR" sz="2400" dirty="0"/>
              <a:t>- </a:t>
            </a:r>
            <a:r>
              <a:rPr lang="fr-FR" sz="2400" b="1" dirty="0"/>
              <a:t>alimentation et environnement</a:t>
            </a:r>
            <a:r>
              <a:rPr lang="fr-FR" sz="2400" dirty="0"/>
              <a:t> (impacts de l'alimentation)</a:t>
            </a:r>
          </a:p>
          <a:p>
            <a:r>
              <a:rPr lang="fr-FR" sz="2400" dirty="0"/>
              <a:t>- le </a:t>
            </a:r>
            <a:r>
              <a:rPr lang="fr-FR" sz="2400" b="1" dirty="0"/>
              <a:t>gaspillage alimentaire</a:t>
            </a:r>
            <a:r>
              <a:rPr lang="fr-FR" sz="2400" dirty="0"/>
              <a:t> (Pourquoi y en </a:t>
            </a:r>
            <a:r>
              <a:rPr lang="fr-FR" sz="2400" dirty="0" err="1"/>
              <a:t>a-t-il</a:t>
            </a:r>
            <a:r>
              <a:rPr lang="fr-FR" sz="2400" dirty="0"/>
              <a:t> ? quels sont les impacts ? Comment le réduire …) </a:t>
            </a:r>
          </a:p>
          <a:p>
            <a:r>
              <a:rPr lang="fr-FR" sz="2400" dirty="0"/>
              <a:t>- Comment </a:t>
            </a:r>
            <a:r>
              <a:rPr lang="fr-FR" sz="2400" b="1" dirty="0"/>
              <a:t>gérer les déchets </a:t>
            </a:r>
            <a:r>
              <a:rPr lang="fr-FR" sz="2400" dirty="0"/>
              <a:t>alimentaires ? Le compostage (voir débat, réflexion sur le don)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394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Actions possibles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3771" y="1845734"/>
            <a:ext cx="10842171" cy="4023360"/>
          </a:xfrm>
        </p:spPr>
        <p:txBody>
          <a:bodyPr>
            <a:normAutofit fontScale="77500" lnSpcReduction="20000"/>
          </a:bodyPr>
          <a:lstStyle/>
          <a:p>
            <a:r>
              <a:rPr lang="fr-FR" sz="3300" dirty="0"/>
              <a:t>° Programme existant ayant un lien avec le gaspillage alimentaire à identifier </a:t>
            </a:r>
          </a:p>
          <a:p>
            <a:endParaRPr lang="fr-FR" sz="3300" dirty="0"/>
          </a:p>
          <a:p>
            <a:r>
              <a:rPr lang="fr-FR" sz="3300" dirty="0"/>
              <a:t>° Projet spécifique à monter avec un/des enseignants (art, alimentation, jardin, compostage, les métiers, le respect…)</a:t>
            </a:r>
          </a:p>
          <a:p>
            <a:endParaRPr lang="fr-FR" sz="3300" dirty="0"/>
          </a:p>
          <a:p>
            <a:r>
              <a:rPr lang="fr-FR" sz="3300" dirty="0"/>
              <a:t>° Faire de l’étude du gaspillage un support de court (travailler sur les menus et l’équilibre alimentaire, les mathématiques, …)</a:t>
            </a:r>
          </a:p>
          <a:p>
            <a:endParaRPr lang="fr-FR" sz="3300" dirty="0"/>
          </a:p>
          <a:p>
            <a:r>
              <a:rPr lang="fr-FR" sz="3300" dirty="0"/>
              <a:t>° S’inscrire dans un projet d’établissement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524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18" y="185131"/>
            <a:ext cx="1694641" cy="160370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387928" y="841775"/>
            <a:ext cx="104176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/>
              <a:t>			</a:t>
            </a:r>
            <a:r>
              <a:rPr lang="fr-FR" sz="2400" b="1" dirty="0" smtClean="0"/>
              <a:t>Outil </a:t>
            </a:r>
            <a:r>
              <a:rPr lang="fr-FR" sz="2400" b="1" dirty="0"/>
              <a:t>de sensibilisation scolaire au gaspillage </a:t>
            </a:r>
            <a:r>
              <a:rPr lang="fr-FR" sz="2400" b="1" dirty="0" smtClean="0"/>
              <a:t>alimentaire</a:t>
            </a:r>
          </a:p>
          <a:p>
            <a:pPr marL="285750" indent="-285750">
              <a:buFontTx/>
              <a:buChar char="-"/>
            </a:pPr>
            <a:endParaRPr lang="fr-FR" sz="2200" dirty="0"/>
          </a:p>
          <a:p>
            <a:pPr marL="342900" indent="-342900">
              <a:buFontTx/>
              <a:buChar char="-"/>
            </a:pPr>
            <a:r>
              <a:rPr lang="fr-FR" sz="2200" dirty="0" smtClean="0"/>
              <a:t>Objectif </a:t>
            </a:r>
            <a:r>
              <a:rPr lang="fr-FR" sz="2200" dirty="0"/>
              <a:t>: Permettre aux élèves de </a:t>
            </a:r>
            <a:r>
              <a:rPr lang="fr-FR" sz="2200" b="1" dirty="0"/>
              <a:t>comprendre la complexité </a:t>
            </a:r>
            <a:r>
              <a:rPr lang="fr-FR" sz="2200" dirty="0"/>
              <a:t>du gaspillage alimentaire et </a:t>
            </a:r>
            <a:r>
              <a:rPr lang="fr-FR" sz="2200" b="1" dirty="0"/>
              <a:t>d'agir </a:t>
            </a:r>
            <a:r>
              <a:rPr lang="fr-FR" sz="2200" b="1" dirty="0" smtClean="0"/>
              <a:t>concrètement</a:t>
            </a:r>
          </a:p>
          <a:p>
            <a:pPr marL="342900" indent="-342900">
              <a:buFontTx/>
              <a:buChar char="-"/>
            </a:pPr>
            <a:endParaRPr lang="fr-FR" sz="2200" dirty="0"/>
          </a:p>
          <a:p>
            <a:r>
              <a:rPr lang="fr-FR" sz="2200" dirty="0" smtClean="0"/>
              <a:t>-  </a:t>
            </a:r>
            <a:r>
              <a:rPr lang="fr-FR" sz="2200" dirty="0"/>
              <a:t>Déroulé des séances </a:t>
            </a:r>
            <a:r>
              <a:rPr lang="fr-FR" sz="2200" dirty="0" smtClean="0"/>
              <a:t>:    6 </a:t>
            </a:r>
            <a:r>
              <a:rPr lang="fr-FR" sz="2200" dirty="0"/>
              <a:t>séances (1h</a:t>
            </a:r>
            <a:r>
              <a:rPr lang="fr-FR" sz="2200" dirty="0" smtClean="0"/>
              <a:t>)   /     3 </a:t>
            </a:r>
            <a:r>
              <a:rPr lang="fr-FR" sz="2200" dirty="0"/>
              <a:t>inter-séances (pesées, interviews</a:t>
            </a:r>
            <a:r>
              <a:rPr lang="fr-FR" sz="2200" dirty="0" smtClean="0"/>
              <a:t>)  /  1 </a:t>
            </a:r>
            <a:r>
              <a:rPr lang="fr-FR" sz="2200" dirty="0"/>
              <a:t>séance de valorisation (exposition, projection vidéo, temps d’animation </a:t>
            </a:r>
            <a:r>
              <a:rPr lang="fr-FR" sz="2200" dirty="0" smtClean="0"/>
              <a:t>…)      /  1   </a:t>
            </a:r>
            <a:r>
              <a:rPr lang="fr-FR" sz="2200" dirty="0"/>
              <a:t>évaluation finale (pesée</a:t>
            </a:r>
            <a:r>
              <a:rPr lang="fr-FR" sz="2200" dirty="0" smtClean="0"/>
              <a:t>)</a:t>
            </a:r>
          </a:p>
          <a:p>
            <a:endParaRPr lang="fr-FR" sz="2200" dirty="0"/>
          </a:p>
          <a:p>
            <a:pPr marL="285750" indent="-285750">
              <a:buFontTx/>
              <a:buChar char="-"/>
            </a:pPr>
            <a:r>
              <a:rPr lang="fr-FR" sz="2200" dirty="0" smtClean="0"/>
              <a:t>Contient </a:t>
            </a:r>
            <a:r>
              <a:rPr lang="fr-FR" sz="2200" dirty="0"/>
              <a:t>un guide d’utilisation, un déroulé de séance, des </a:t>
            </a:r>
            <a:r>
              <a:rPr lang="fr-FR" sz="2200" b="1" dirty="0"/>
              <a:t>fiches d’activités</a:t>
            </a:r>
            <a:r>
              <a:rPr lang="fr-FR" sz="2200" dirty="0"/>
              <a:t>, des fiches diagnostic, un </a:t>
            </a:r>
            <a:r>
              <a:rPr lang="fr-FR" sz="2200" b="1" dirty="0"/>
              <a:t>protolangage</a:t>
            </a:r>
            <a:r>
              <a:rPr lang="fr-FR" sz="2200" dirty="0"/>
              <a:t>, le </a:t>
            </a:r>
            <a:r>
              <a:rPr lang="fr-FR" sz="2200" b="1" dirty="0"/>
              <a:t>jeu de la ficelle</a:t>
            </a:r>
            <a:r>
              <a:rPr lang="fr-FR" sz="2200" dirty="0" smtClean="0"/>
              <a:t>,   et </a:t>
            </a:r>
            <a:r>
              <a:rPr lang="fr-FR" sz="2200" dirty="0"/>
              <a:t>des ressources vidéos</a:t>
            </a:r>
            <a:r>
              <a:rPr lang="fr-FR" sz="2200" dirty="0" smtClean="0"/>
              <a:t>. </a:t>
            </a:r>
          </a:p>
          <a:p>
            <a:pPr marL="285750" indent="-285750">
              <a:buFontTx/>
              <a:buChar char="-"/>
            </a:pPr>
            <a:endParaRPr lang="fr-FR" sz="2200" dirty="0"/>
          </a:p>
          <a:p>
            <a:r>
              <a:rPr lang="fr-FR" sz="2200" dirty="0" smtClean="0"/>
              <a:t>-  </a:t>
            </a:r>
            <a:r>
              <a:rPr lang="fr-FR" sz="2200" dirty="0"/>
              <a:t>Téléchargement gratuit  </a:t>
            </a:r>
            <a:r>
              <a:rPr lang="fr-FR" sz="2200" dirty="0" smtClean="0"/>
              <a:t>/ Accompagnement possible :    TTC </a:t>
            </a:r>
            <a:r>
              <a:rPr lang="fr-FR" sz="2200" dirty="0"/>
              <a:t>+ frais déplacement</a:t>
            </a:r>
          </a:p>
          <a:p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3"/>
          <a:stretch/>
        </p:blipFill>
        <p:spPr>
          <a:xfrm>
            <a:off x="1537921" y="5730753"/>
            <a:ext cx="9143640" cy="1137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28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Beaucoup ressources existantes 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06" y="1938262"/>
            <a:ext cx="2850494" cy="4142998"/>
          </a:xfrm>
        </p:spPr>
      </p:pic>
    </p:spTree>
    <p:extLst>
      <p:ext uri="{BB962C8B-B14F-4D97-AF65-F5344CB8AC3E}">
        <p14:creationId xmlns:p14="http://schemas.microsoft.com/office/powerpoint/2010/main" val="113920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36" y="822929"/>
            <a:ext cx="6752403" cy="343925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428" y="379191"/>
            <a:ext cx="2864272" cy="14071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33" y="4051203"/>
            <a:ext cx="3288802" cy="199993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6" y="4051203"/>
            <a:ext cx="3657600" cy="202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571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4780" y="207434"/>
            <a:ext cx="9075420" cy="1405466"/>
          </a:xfrm>
        </p:spPr>
        <p:txBody>
          <a:bodyPr/>
          <a:lstStyle/>
          <a:p>
            <a:pPr marL="0" indent="0" algn="ctr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smtClean="0">
                <a:solidFill>
                  <a:schemeClr val="tx1"/>
                </a:solidFill>
              </a:rPr>
              <a:t>Nathalie </a:t>
            </a:r>
            <a:r>
              <a:rPr lang="fr-FR" dirty="0" smtClean="0">
                <a:solidFill>
                  <a:schemeClr val="tx1"/>
                </a:solidFill>
              </a:rPr>
              <a:t>VILLERMET </a:t>
            </a:r>
            <a:endParaRPr lang="fr-FR" dirty="0" smtClean="0">
              <a:solidFill>
                <a:schemeClr val="tx1"/>
              </a:solidFill>
              <a:hlinkClick r:id="rId2"/>
            </a:endParaRPr>
          </a:p>
          <a:p>
            <a:pPr algn="ctr"/>
            <a:r>
              <a:rPr lang="fr-FR" dirty="0" smtClean="0">
                <a:hlinkClick r:id="rId2"/>
              </a:rPr>
              <a:t>nathalie.villermet@crepan.org</a:t>
            </a:r>
            <a:r>
              <a:rPr lang="fr-FR" dirty="0" smtClean="0"/>
              <a:t> </a:t>
            </a:r>
            <a:r>
              <a:rPr lang="fr-FR" dirty="0"/>
              <a:t>/ 06 87 47 94 03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17" y="2416866"/>
            <a:ext cx="3910083" cy="28424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76" y="2920563"/>
            <a:ext cx="3648614" cy="219753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1414780" y="207434"/>
            <a:ext cx="1586460" cy="143273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527" y="2920563"/>
            <a:ext cx="2733927" cy="218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5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157" y="2054637"/>
            <a:ext cx="3323222" cy="2215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2135188" y="4437064"/>
            <a:ext cx="647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603083" y="655639"/>
            <a:ext cx="64770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4584700" y="1052514"/>
            <a:ext cx="647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5014914" y="4868864"/>
            <a:ext cx="936625" cy="5048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>
            <a:off x="5087938" y="4868863"/>
            <a:ext cx="647700" cy="36036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3" name="Oval 27"/>
          <p:cNvSpPr>
            <a:spLocks noChangeArrowheads="1"/>
          </p:cNvSpPr>
          <p:nvPr/>
        </p:nvSpPr>
        <p:spPr bwMode="auto">
          <a:xfrm>
            <a:off x="5808663" y="4652963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Oval 28"/>
          <p:cNvSpPr>
            <a:spLocks noChangeArrowheads="1"/>
          </p:cNvSpPr>
          <p:nvPr/>
        </p:nvSpPr>
        <p:spPr bwMode="auto">
          <a:xfrm>
            <a:off x="5230814" y="4868863"/>
            <a:ext cx="649287" cy="4318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5014913" y="4868864"/>
            <a:ext cx="792162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tangle 30"/>
          <p:cNvSpPr>
            <a:spLocks noChangeArrowheads="1"/>
          </p:cNvSpPr>
          <p:nvPr/>
        </p:nvSpPr>
        <p:spPr bwMode="auto">
          <a:xfrm>
            <a:off x="5807076" y="5013325"/>
            <a:ext cx="1444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34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072" y="2054637"/>
            <a:ext cx="3210308" cy="214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9734550" y="698575"/>
            <a:ext cx="64770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4497348" y="700029"/>
            <a:ext cx="673183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56" y="1965995"/>
            <a:ext cx="2853605" cy="21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347" y="1931644"/>
            <a:ext cx="3183500" cy="2121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2135188" y="4437064"/>
            <a:ext cx="647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4584700" y="1052514"/>
            <a:ext cx="647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5014914" y="4868864"/>
            <a:ext cx="936625" cy="5048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>
            <a:off x="5087938" y="4868863"/>
            <a:ext cx="647700" cy="36036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3" name="Oval 27"/>
          <p:cNvSpPr>
            <a:spLocks noChangeArrowheads="1"/>
          </p:cNvSpPr>
          <p:nvPr/>
        </p:nvSpPr>
        <p:spPr bwMode="auto">
          <a:xfrm>
            <a:off x="5808663" y="4652963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Oval 28"/>
          <p:cNvSpPr>
            <a:spLocks noChangeArrowheads="1"/>
          </p:cNvSpPr>
          <p:nvPr/>
        </p:nvSpPr>
        <p:spPr bwMode="auto">
          <a:xfrm>
            <a:off x="5230814" y="4868863"/>
            <a:ext cx="649287" cy="4318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5014913" y="4868864"/>
            <a:ext cx="792162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tangle 30"/>
          <p:cNvSpPr>
            <a:spLocks noChangeArrowheads="1"/>
          </p:cNvSpPr>
          <p:nvPr/>
        </p:nvSpPr>
        <p:spPr bwMode="auto">
          <a:xfrm>
            <a:off x="5807076" y="5013325"/>
            <a:ext cx="1444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97035" y="983413"/>
            <a:ext cx="935037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5697246" y="986590"/>
            <a:ext cx="571208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4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9816517" y="986590"/>
            <a:ext cx="398294" cy="4627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buClrTx/>
              <a:buSzTx/>
              <a:buFontTx/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2" panose="05020102010507070707" pitchFamily="18" charset="2"/>
              <a:buChar char="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Char char="-"/>
              <a:defRPr sz="2000">
                <a:latin typeface="Arial" panose="020B0604020202020204" pitchFamily="34" charset="0"/>
              </a:defRPr>
            </a:lvl9pPr>
          </a:lstStyle>
          <a:p>
            <a:r>
              <a:rPr lang="fr-FR" altLang="fr-FR" dirty="0"/>
              <a:t>9</a:t>
            </a: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3" y="1742783"/>
            <a:ext cx="2905444" cy="2780425"/>
          </a:xfrm>
          <a:prstGeom prst="rect">
            <a:avLst/>
          </a:prstGeom>
        </p:spPr>
      </p:pic>
      <p:pic>
        <p:nvPicPr>
          <p:cNvPr id="16" name="Picture 2" descr="http://www.biennaitreanimal.com/wp-content/uploads/AdobeStock_41087385-980x64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473" y="1767519"/>
            <a:ext cx="4221622" cy="276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105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836738" y="508000"/>
            <a:ext cx="8229600" cy="9080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>
                <a:latin typeface="Verdana" panose="020B0604030504040204" pitchFamily="34" charset="0"/>
              </a:rPr>
              <a:t>Déchets alimentaires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39969" y="2060577"/>
            <a:ext cx="11277600" cy="17287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None/>
            </a:pPr>
            <a:r>
              <a:rPr lang="fr-FR" altLang="fr-FR" sz="3200" dirty="0" smtClean="0">
                <a:latin typeface="Verdana" panose="020B0604030504040204" pitchFamily="34" charset="0"/>
              </a:rPr>
              <a:t>Ce sont tous les déchets d’aliments </a:t>
            </a:r>
          </a:p>
        </p:txBody>
      </p:sp>
      <p:pic>
        <p:nvPicPr>
          <p:cNvPr id="4" name="Picture 4" descr="ANd9GcSHHGhEl7ufe7sQYqMxMayvscjMWIUxFM5mwvErj2q0xHfGBPSU6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3902078"/>
            <a:ext cx="34559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ANd9GcRCCB888NMgKoBgeiqsKkU5j9wNcVSmb_4JDXrIRqLnNtadUgPtX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3" y="3777458"/>
            <a:ext cx="295275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09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Nd9GcST7Tf1RokWMQg5vnjUtxZwEn3wrJPtvtUHFGovfGZnoTmqidJcj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" y="3897481"/>
            <a:ext cx="22764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lutte-contre-gaspillage-alimentaire-subway-ang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44" y="3907006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696912" y="806451"/>
            <a:ext cx="10072687" cy="9080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>
                <a:latin typeface="Verdana" panose="020B0604030504040204" pitchFamily="34" charset="0"/>
              </a:rPr>
              <a:t>Gaspillage alimentaire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42209" y="1980407"/>
            <a:ext cx="10214811" cy="11112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None/>
            </a:pPr>
            <a:r>
              <a:rPr lang="fr-FR" altLang="fr-FR" sz="2400" dirty="0" smtClean="0">
                <a:latin typeface="Verdana" panose="020B0604030504040204" pitchFamily="34" charset="0"/>
              </a:rPr>
              <a:t>C’est la quantité de nourriture qui aurait pu être mangée par l’homme et qui est finalement </a:t>
            </a:r>
            <a:r>
              <a:rPr lang="fr-FR" altLang="fr-FR" sz="2400" b="1" u="sng" dirty="0" smtClean="0">
                <a:latin typeface="Verdana" panose="020B0604030504040204" pitchFamily="34" charset="0"/>
              </a:rPr>
              <a:t>jetée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241341" y="3034396"/>
            <a:ext cx="5907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b="1" u="sng" dirty="0">
                <a:latin typeface="Verdana" panose="020B0604030504040204" pitchFamily="34" charset="0"/>
              </a:rPr>
              <a:t>….quelque soit son mode de traitement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592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Déchets et Gaspillage alimentaire</a:t>
            </a:r>
            <a:endParaRPr lang="fr-FR" dirty="0">
              <a:solidFill>
                <a:schemeClr val="accent2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147697"/>
            <a:ext cx="10058400" cy="3419856"/>
          </a:xfrm>
        </p:spPr>
      </p:pic>
    </p:spTree>
    <p:extLst>
      <p:ext uri="{BB962C8B-B14F-4D97-AF65-F5344CB8AC3E}">
        <p14:creationId xmlns:p14="http://schemas.microsoft.com/office/powerpoint/2010/main" val="99166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étrospective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5923</TotalTime>
  <Words>1207</Words>
  <Application>Microsoft Office PowerPoint</Application>
  <PresentationFormat>Grand écran</PresentationFormat>
  <Paragraphs>318</Paragraphs>
  <Slides>49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Times New Roman</vt:lpstr>
      <vt:lpstr>Verdana</vt:lpstr>
      <vt:lpstr>Wingdings</vt:lpstr>
      <vt:lpstr>Wingdings 2</vt:lpstr>
      <vt:lpstr>Rétrospective</vt:lpstr>
      <vt:lpstr>Formation gaspillage alimentaire </vt:lpstr>
      <vt:lpstr>Comprendre les notions du  gaspillage alimentaire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Déchets et Gaspillage alimentaire</vt:lpstr>
      <vt:lpstr>Ce que représente le gaspillage alimentaire</vt:lpstr>
      <vt:lpstr>Impacts du gaspillage </vt:lpstr>
      <vt:lpstr>Présentation PowerPoint</vt:lpstr>
      <vt:lpstr>Présentation PowerPoint</vt:lpstr>
      <vt:lpstr>Présentation PowerPoint</vt:lpstr>
      <vt:lpstr>Présentation PowerPoint</vt:lpstr>
      <vt:lpstr>Le gaspillage en restauration scolaire </vt:lpstr>
      <vt:lpstr>Le gaspillage en restauration scolaire </vt:lpstr>
      <vt:lpstr>Eléments réglementaire – gaspillage alimentaire</vt:lpstr>
      <vt:lpstr>Eléments réglementaire - Egalim</vt:lpstr>
      <vt:lpstr>Déchets organiques</vt:lpstr>
      <vt:lpstr>Mettre en place un projet pour lutter contre GA</vt:lpstr>
      <vt:lpstr>Que faut-il pour construire un projet ? </vt:lpstr>
      <vt:lpstr>Déroulé type d’un projet </vt:lpstr>
      <vt:lpstr>Agir à 3 niveaux</vt:lpstr>
      <vt:lpstr>Le diagnostic </vt:lpstr>
      <vt:lpstr>Présentation PowerPoint</vt:lpstr>
      <vt:lpstr>Mettre en place des pesées utiles </vt:lpstr>
      <vt:lpstr>Présentation PowerPoint</vt:lpstr>
      <vt:lpstr>Présentation PowerPoint</vt:lpstr>
      <vt:lpstr>Mettre en place des pesées utiles </vt:lpstr>
      <vt:lpstr>Présentation PowerPoint</vt:lpstr>
      <vt:lpstr>Mettre en place des pesées utiles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 la prochaine journée : </vt:lpstr>
      <vt:lpstr>Pour la prochaine journée : </vt:lpstr>
      <vt:lpstr>Présentation PowerPoint</vt:lpstr>
      <vt:lpstr>Actions à mener</vt:lpstr>
      <vt:lpstr>Les conditions pour amener des acteurs à s’impliquer </vt:lpstr>
      <vt:lpstr>Comment toucher les jeunes ? </vt:lpstr>
      <vt:lpstr>Sujets pouvant être abordés : </vt:lpstr>
      <vt:lpstr>Actions possibles </vt:lpstr>
      <vt:lpstr>Présentation PowerPoint</vt:lpstr>
      <vt:lpstr>Beaucoup ressources existantes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gaspillage alimentaire</dc:title>
  <dc:creator>nath portable</dc:creator>
  <cp:lastModifiedBy>nath portable</cp:lastModifiedBy>
  <cp:revision>213</cp:revision>
  <cp:lastPrinted>2019-06-04T10:20:05Z</cp:lastPrinted>
  <dcterms:created xsi:type="dcterms:W3CDTF">2018-09-11T14:36:33Z</dcterms:created>
  <dcterms:modified xsi:type="dcterms:W3CDTF">2020-09-28T12:02:23Z</dcterms:modified>
</cp:coreProperties>
</file>